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webextensions/webextension1.xml" ContentType="application/vnd.ms-office.webextension+xml"/>
  <Override PartName="/ppt/webextensions/taskpanes.xml" ContentType="application/vnd.ms-office.webextensiontaskpane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19"/>
  </p:notesMasterIdLst>
  <p:sldIdLst>
    <p:sldId id="305" r:id="rId3"/>
    <p:sldId id="308" r:id="rId4"/>
    <p:sldId id="301" r:id="rId5"/>
    <p:sldId id="284" r:id="rId6"/>
    <p:sldId id="302" r:id="rId7"/>
    <p:sldId id="285" r:id="rId8"/>
    <p:sldId id="256" r:id="rId9"/>
    <p:sldId id="311" r:id="rId10"/>
    <p:sldId id="314" r:id="rId11"/>
    <p:sldId id="315" r:id="rId12"/>
    <p:sldId id="303" r:id="rId13"/>
    <p:sldId id="304" r:id="rId14"/>
    <p:sldId id="297" r:id="rId15"/>
    <p:sldId id="286" r:id="rId16"/>
    <p:sldId id="307" r:id="rId17"/>
    <p:sldId id="306"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6"/>
    <p:restoredTop sz="94718"/>
  </p:normalViewPr>
  <p:slideViewPr>
    <p:cSldViewPr snapToGrid="0">
      <p:cViewPr varScale="1">
        <p:scale>
          <a:sx n="117" d="100"/>
          <a:sy n="117" d="100"/>
        </p:scale>
        <p:origin x="6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AE02C-DE1E-A347-98BD-4CBB5D7AA493}" type="datetimeFigureOut">
              <a:rPr lang="en-US" smtClean="0"/>
              <a:t>7/10/25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B197F-A034-A348-840D-1EF05A62527F}" type="slidenum">
              <a:rPr lang="en-US" smtClean="0"/>
              <a:t>‹#›</a:t>
            </a:fld>
            <a:endParaRPr lang="en-US"/>
          </a:p>
        </p:txBody>
      </p:sp>
    </p:spTree>
    <p:extLst>
      <p:ext uri="{BB962C8B-B14F-4D97-AF65-F5344CB8AC3E}">
        <p14:creationId xmlns:p14="http://schemas.microsoft.com/office/powerpoint/2010/main" val="64464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QU-Belfast, Birmingham, Manchester, and KCL all have links to shock therapy. Birmingham probably the worst—hired Manchester’s away from them.</a:t>
            </a:r>
          </a:p>
          <a:p>
            <a:endParaRPr lang="en-US" dirty="0"/>
          </a:p>
        </p:txBody>
      </p:sp>
      <p:sp>
        <p:nvSpPr>
          <p:cNvPr id="4" name="Slide Number Placeholder 3"/>
          <p:cNvSpPr>
            <a:spLocks noGrp="1"/>
          </p:cNvSpPr>
          <p:nvPr>
            <p:ph type="sldNum" sz="quarter" idx="5"/>
          </p:nvPr>
        </p:nvSpPr>
        <p:spPr/>
        <p:txBody>
          <a:bodyPr/>
          <a:lstStyle/>
          <a:p>
            <a:fld id="{FD4B197F-A034-A348-840D-1EF05A62527F}" type="slidenum">
              <a:rPr lang="en-US" smtClean="0"/>
              <a:t>7</a:t>
            </a:fld>
            <a:endParaRPr lang="en-US"/>
          </a:p>
        </p:txBody>
      </p:sp>
    </p:spTree>
    <p:extLst>
      <p:ext uri="{BB962C8B-B14F-4D97-AF65-F5344CB8AC3E}">
        <p14:creationId xmlns:p14="http://schemas.microsoft.com/office/powerpoint/2010/main" val="270127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EB619-57EC-2CA3-BF66-2D881CF48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AE128-4EDC-8B7A-DF61-DD80DE9C7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8174E4-7CD6-C1CC-068E-C043A1117FEF}"/>
              </a:ext>
            </a:extLst>
          </p:cNvPr>
          <p:cNvSpPr>
            <a:spLocks noGrp="1"/>
          </p:cNvSpPr>
          <p:nvPr>
            <p:ph type="body" idx="1"/>
          </p:nvPr>
        </p:nvSpPr>
        <p:spPr/>
        <p:txBody>
          <a:bodyPr/>
          <a:lstStyle/>
          <a:p>
            <a:r>
              <a:rPr lang="en-US" dirty="0"/>
              <a:t>QU-Belfast, Birmingham, Manchester, and KCL all have links to shock therapy. Birmingham probably the worst—hired Manchester’s away from them.</a:t>
            </a:r>
          </a:p>
          <a:p>
            <a:endParaRPr lang="en-US" dirty="0"/>
          </a:p>
        </p:txBody>
      </p:sp>
      <p:sp>
        <p:nvSpPr>
          <p:cNvPr id="4" name="Slide Number Placeholder 3">
            <a:extLst>
              <a:ext uri="{FF2B5EF4-FFF2-40B4-BE49-F238E27FC236}">
                <a16:creationId xmlns:a16="http://schemas.microsoft.com/office/drawing/2014/main" id="{0E4C5DE1-85EB-F926-B801-12395940E52A}"/>
              </a:ext>
            </a:extLst>
          </p:cNvPr>
          <p:cNvSpPr>
            <a:spLocks noGrp="1"/>
          </p:cNvSpPr>
          <p:nvPr>
            <p:ph type="sldNum" sz="quarter" idx="5"/>
          </p:nvPr>
        </p:nvSpPr>
        <p:spPr/>
        <p:txBody>
          <a:bodyPr/>
          <a:lstStyle/>
          <a:p>
            <a:fld id="{FD4B197F-A034-A348-840D-1EF05A62527F}" type="slidenum">
              <a:rPr lang="en-US" smtClean="0"/>
              <a:t>9</a:t>
            </a:fld>
            <a:endParaRPr lang="en-US"/>
          </a:p>
        </p:txBody>
      </p:sp>
    </p:spTree>
    <p:extLst>
      <p:ext uri="{BB962C8B-B14F-4D97-AF65-F5344CB8AC3E}">
        <p14:creationId xmlns:p14="http://schemas.microsoft.com/office/powerpoint/2010/main" val="280556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4AED-B415-49E6-8BCC-1BE924E6C9D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DF6FD97-AF87-6CD5-276A-14AE136ED8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1947E7-4D8F-785C-05A4-47E4D77F38C9}"/>
              </a:ext>
            </a:extLst>
          </p:cNvPr>
          <p:cNvSpPr>
            <a:spLocks noGrp="1"/>
          </p:cNvSpPr>
          <p:nvPr>
            <p:ph type="dt" sz="half" idx="10"/>
          </p:nvPr>
        </p:nvSpPr>
        <p:spPr/>
        <p:txBody>
          <a:bodyPr/>
          <a:lstStyle/>
          <a:p>
            <a:fld id="{EEA1218C-1B6B-E948-BCC1-FBEEE0CC4585}" type="datetimeFigureOut">
              <a:rPr lang="en-US" smtClean="0"/>
              <a:t>7/10/25</a:t>
            </a:fld>
            <a:endParaRPr lang="en-US"/>
          </a:p>
        </p:txBody>
      </p:sp>
      <p:sp>
        <p:nvSpPr>
          <p:cNvPr id="5" name="Footer Placeholder 4">
            <a:extLst>
              <a:ext uri="{FF2B5EF4-FFF2-40B4-BE49-F238E27FC236}">
                <a16:creationId xmlns:a16="http://schemas.microsoft.com/office/drawing/2014/main" id="{8ED5DDF1-11A4-0F45-A7D5-8C0F0BD09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67A80-F907-69A9-B2FA-E87B8F8E1BCF}"/>
              </a:ext>
            </a:extLst>
          </p:cNvPr>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31690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AA23E-A51D-D47D-DF2B-41FDB46E5A3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8C5A97-6026-2805-583B-209E7DFC24F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4A9EFB-8907-7FAF-70E9-7528CAB8399C}"/>
              </a:ext>
            </a:extLst>
          </p:cNvPr>
          <p:cNvSpPr>
            <a:spLocks noGrp="1"/>
          </p:cNvSpPr>
          <p:nvPr>
            <p:ph type="dt" sz="half" idx="10"/>
          </p:nvPr>
        </p:nvSpPr>
        <p:spPr/>
        <p:txBody>
          <a:bodyPr/>
          <a:lstStyle/>
          <a:p>
            <a:fld id="{EEA1218C-1B6B-E948-BCC1-FBEEE0CC4585}" type="datetimeFigureOut">
              <a:rPr lang="en-US" smtClean="0"/>
              <a:t>7/10/25</a:t>
            </a:fld>
            <a:endParaRPr lang="en-US"/>
          </a:p>
        </p:txBody>
      </p:sp>
      <p:sp>
        <p:nvSpPr>
          <p:cNvPr id="5" name="Footer Placeholder 4">
            <a:extLst>
              <a:ext uri="{FF2B5EF4-FFF2-40B4-BE49-F238E27FC236}">
                <a16:creationId xmlns:a16="http://schemas.microsoft.com/office/drawing/2014/main" id="{A8B442AC-DE04-9C48-162C-DE7478A48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723C2-3E30-6970-AFE4-217A05C76276}"/>
              </a:ext>
            </a:extLst>
          </p:cNvPr>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277201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94B083-A9B4-2FB2-355F-8E6FCC81D9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945431-F3CD-397E-B114-16CF0E33828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A6DD84-02CB-BBBF-36F8-892BAA569130}"/>
              </a:ext>
            </a:extLst>
          </p:cNvPr>
          <p:cNvSpPr>
            <a:spLocks noGrp="1"/>
          </p:cNvSpPr>
          <p:nvPr>
            <p:ph type="dt" sz="half" idx="10"/>
          </p:nvPr>
        </p:nvSpPr>
        <p:spPr/>
        <p:txBody>
          <a:bodyPr/>
          <a:lstStyle/>
          <a:p>
            <a:fld id="{EEA1218C-1B6B-E948-BCC1-FBEEE0CC4585}" type="datetimeFigureOut">
              <a:rPr lang="en-US" smtClean="0"/>
              <a:t>7/10/25</a:t>
            </a:fld>
            <a:endParaRPr lang="en-US"/>
          </a:p>
        </p:txBody>
      </p:sp>
      <p:sp>
        <p:nvSpPr>
          <p:cNvPr id="5" name="Footer Placeholder 4">
            <a:extLst>
              <a:ext uri="{FF2B5EF4-FFF2-40B4-BE49-F238E27FC236}">
                <a16:creationId xmlns:a16="http://schemas.microsoft.com/office/drawing/2014/main" id="{678787CB-F051-D369-7A1A-8B2CD1641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5FDFA-EED8-FFEA-BB46-2D9A903CB986}"/>
              </a:ext>
            </a:extLst>
          </p:cNvPr>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1402354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1" y="548680"/>
            <a:ext cx="10363200" cy="1143000"/>
          </a:xfrm>
          <a:prstGeom prst="rect">
            <a:avLst/>
          </a:prstGeom>
        </p:spPr>
        <p:txBody>
          <a:bodyPr/>
          <a:lstStyle>
            <a:lvl1pPr>
              <a:defRPr sz="3733">
                <a:solidFill>
                  <a:schemeClr val="tx1"/>
                </a:solidFill>
                <a:latin typeface="Georgia"/>
                <a:cs typeface="Georgia"/>
              </a:defRPr>
            </a:lvl1pPr>
          </a:lstStyle>
          <a:p>
            <a:r>
              <a:rPr lang="en-GB" dirty="0"/>
              <a:t>Click to edit slide heading</a:t>
            </a:r>
          </a:p>
        </p:txBody>
      </p:sp>
      <p:sp>
        <p:nvSpPr>
          <p:cNvPr id="3" name="Content Placeholder 2"/>
          <p:cNvSpPr>
            <a:spLocks noGrp="1"/>
          </p:cNvSpPr>
          <p:nvPr>
            <p:ph idx="1" hasCustomPrompt="1"/>
          </p:nvPr>
        </p:nvSpPr>
        <p:spPr>
          <a:xfrm>
            <a:off x="527381" y="1796819"/>
            <a:ext cx="10363200" cy="4512501"/>
          </a:xfrm>
          <a:prstGeom prst="rect">
            <a:avLst/>
          </a:prstGeom>
        </p:spPr>
        <p:txBody>
          <a:bodyPr/>
          <a:lstStyle>
            <a:lvl1pPr marL="457189" indent="-457189">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dirty="0"/>
              <a:t>Click to add content</a:t>
            </a:r>
          </a:p>
        </p:txBody>
      </p:sp>
    </p:spTree>
    <p:extLst>
      <p:ext uri="{BB962C8B-B14F-4D97-AF65-F5344CB8AC3E}">
        <p14:creationId xmlns:p14="http://schemas.microsoft.com/office/powerpoint/2010/main" val="19466161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1" y="548680"/>
            <a:ext cx="10363200" cy="1143000"/>
          </a:xfrm>
          <a:prstGeom prst="rect">
            <a:avLst/>
          </a:prstGeom>
        </p:spPr>
        <p:txBody>
          <a:bodyPr/>
          <a:lstStyle>
            <a:lvl1pPr>
              <a:defRPr sz="3733">
                <a:solidFill>
                  <a:schemeClr val="tx1"/>
                </a:solidFill>
                <a:latin typeface="Georgia"/>
                <a:cs typeface="Georgia"/>
              </a:defRPr>
            </a:lvl1pPr>
          </a:lstStyle>
          <a:p>
            <a:r>
              <a:rPr lang="en-GB" dirty="0"/>
              <a:t>Click to edit slide heading</a:t>
            </a:r>
          </a:p>
        </p:txBody>
      </p:sp>
      <p:sp>
        <p:nvSpPr>
          <p:cNvPr id="3" name="Content Placeholder 2"/>
          <p:cNvSpPr>
            <a:spLocks noGrp="1"/>
          </p:cNvSpPr>
          <p:nvPr>
            <p:ph idx="1" hasCustomPrompt="1"/>
          </p:nvPr>
        </p:nvSpPr>
        <p:spPr>
          <a:xfrm>
            <a:off x="527381" y="1796819"/>
            <a:ext cx="10363200" cy="3936437"/>
          </a:xfrm>
          <a:prstGeom prst="rect">
            <a:avLst/>
          </a:prstGeom>
        </p:spPr>
        <p:txBody>
          <a:bodyPr/>
          <a:lstStyle>
            <a:lvl1pPr marL="457189" indent="-457189">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dirty="0"/>
              <a:t>Click to add content</a:t>
            </a:r>
          </a:p>
        </p:txBody>
      </p:sp>
    </p:spTree>
    <p:extLst>
      <p:ext uri="{BB962C8B-B14F-4D97-AF65-F5344CB8AC3E}">
        <p14:creationId xmlns:p14="http://schemas.microsoft.com/office/powerpoint/2010/main" val="2687865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EA1218C-1B6B-E948-BCC1-FBEEE0CC4585}" type="datetimeFigureOut">
              <a:rPr lang="en-US" smtClean="0"/>
              <a:t>7/10/25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E557E-5AAF-AD4D-8CDF-F0787F37C4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93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A1218C-1B6B-E948-BCC1-FBEEE0CC4585}" type="datetimeFigureOut">
              <a:rPr lang="en-US" smtClean="0"/>
              <a:t>7/10/25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848128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EA1218C-1B6B-E948-BCC1-FBEEE0CC4585}" type="datetimeFigureOut">
              <a:rPr lang="en-US" smtClean="0"/>
              <a:t>7/10/25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E557E-5AAF-AD4D-8CDF-F0787F37C4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37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EA1218C-1B6B-E948-BCC1-FBEEE0CC4585}" type="datetimeFigureOut">
              <a:rPr lang="en-US" smtClean="0"/>
              <a:t>7/10/25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1770642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EA1218C-1B6B-E948-BCC1-FBEEE0CC4585}" type="datetimeFigureOut">
              <a:rPr lang="en-US" smtClean="0"/>
              <a:t>7/10/25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4059526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EA1218C-1B6B-E948-BCC1-FBEEE0CC4585}" type="datetimeFigureOut">
              <a:rPr lang="en-US" smtClean="0"/>
              <a:t>7/10/25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289756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665A-7BE5-DEF7-D73B-3CD7BF358F1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608A3A-1851-5506-30FA-D232FE8BBA1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A1A096-8B0D-DC89-E18F-8AA28EC1F9E5}"/>
              </a:ext>
            </a:extLst>
          </p:cNvPr>
          <p:cNvSpPr>
            <a:spLocks noGrp="1"/>
          </p:cNvSpPr>
          <p:nvPr>
            <p:ph type="dt" sz="half" idx="10"/>
          </p:nvPr>
        </p:nvSpPr>
        <p:spPr/>
        <p:txBody>
          <a:bodyPr/>
          <a:lstStyle/>
          <a:p>
            <a:fld id="{EEA1218C-1B6B-E948-BCC1-FBEEE0CC4585}" type="datetimeFigureOut">
              <a:rPr lang="en-US" smtClean="0"/>
              <a:t>7/10/25</a:t>
            </a:fld>
            <a:endParaRPr lang="en-US"/>
          </a:p>
        </p:txBody>
      </p:sp>
      <p:sp>
        <p:nvSpPr>
          <p:cNvPr id="5" name="Footer Placeholder 4">
            <a:extLst>
              <a:ext uri="{FF2B5EF4-FFF2-40B4-BE49-F238E27FC236}">
                <a16:creationId xmlns:a16="http://schemas.microsoft.com/office/drawing/2014/main" id="{72AA4EBA-7D9C-54EE-AE1B-BDF90A4D9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CB465-5FBE-C73A-55F9-5D2F8DE59904}"/>
              </a:ext>
            </a:extLst>
          </p:cNvPr>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2341745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1218C-1B6B-E948-BCC1-FBEEE0CC4585}" type="datetimeFigureOut">
              <a:rPr lang="en-US" smtClean="0"/>
              <a:t>7/10/25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36589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EA1218C-1B6B-E948-BCC1-FBEEE0CC4585}" type="datetimeFigureOut">
              <a:rPr lang="en-US" smtClean="0"/>
              <a:t>7/10/25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40559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EA1218C-1B6B-E948-BCC1-FBEEE0CC4585}" type="datetimeFigureOut">
              <a:rPr lang="en-US" smtClean="0"/>
              <a:t>7/10/25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E557E-5AAF-AD4D-8CDF-F0787F37C4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632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A1218C-1B6B-E948-BCC1-FBEEE0CC4585}" type="datetimeFigureOut">
              <a:rPr lang="en-US" smtClean="0"/>
              <a:t>7/10/25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1266900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A1218C-1B6B-E948-BCC1-FBEEE0CC4585}" type="datetimeFigureOut">
              <a:rPr lang="en-US" smtClean="0"/>
              <a:t>7/10/25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E557E-5AAF-AD4D-8CDF-F0787F37C41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65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EF57D-C002-C1B7-EF5F-999AAD99846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159C0B1-0B1B-B681-7A8A-7959824395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96F947C-56A7-DAFD-BE09-421223E5068E}"/>
              </a:ext>
            </a:extLst>
          </p:cNvPr>
          <p:cNvSpPr>
            <a:spLocks noGrp="1"/>
          </p:cNvSpPr>
          <p:nvPr>
            <p:ph type="dt" sz="half" idx="10"/>
          </p:nvPr>
        </p:nvSpPr>
        <p:spPr/>
        <p:txBody>
          <a:bodyPr/>
          <a:lstStyle/>
          <a:p>
            <a:fld id="{EEA1218C-1B6B-E948-BCC1-FBEEE0CC4585}" type="datetimeFigureOut">
              <a:rPr lang="en-US" smtClean="0"/>
              <a:t>7/10/25</a:t>
            </a:fld>
            <a:endParaRPr lang="en-US"/>
          </a:p>
        </p:txBody>
      </p:sp>
      <p:sp>
        <p:nvSpPr>
          <p:cNvPr id="5" name="Footer Placeholder 4">
            <a:extLst>
              <a:ext uri="{FF2B5EF4-FFF2-40B4-BE49-F238E27FC236}">
                <a16:creationId xmlns:a16="http://schemas.microsoft.com/office/drawing/2014/main" id="{AC758CC6-891A-2420-4D00-F998DC902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EAD4F0-3FD2-FA74-3AD0-62E768188EE3}"/>
              </a:ext>
            </a:extLst>
          </p:cNvPr>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380386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EE0F-8C5D-994C-2EEB-ACC54DE3B0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1FD555-44EC-6170-B16F-B8FA70AD348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3C44B09-0D26-A8E7-9228-4E6B4B411CE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0735C4F-2C17-AA1C-0A50-1F9787E364AA}"/>
              </a:ext>
            </a:extLst>
          </p:cNvPr>
          <p:cNvSpPr>
            <a:spLocks noGrp="1"/>
          </p:cNvSpPr>
          <p:nvPr>
            <p:ph type="dt" sz="half" idx="10"/>
          </p:nvPr>
        </p:nvSpPr>
        <p:spPr/>
        <p:txBody>
          <a:bodyPr/>
          <a:lstStyle/>
          <a:p>
            <a:fld id="{EEA1218C-1B6B-E948-BCC1-FBEEE0CC4585}" type="datetimeFigureOut">
              <a:rPr lang="en-US" smtClean="0"/>
              <a:t>7/10/25</a:t>
            </a:fld>
            <a:endParaRPr lang="en-US"/>
          </a:p>
        </p:txBody>
      </p:sp>
      <p:sp>
        <p:nvSpPr>
          <p:cNvPr id="6" name="Footer Placeholder 5">
            <a:extLst>
              <a:ext uri="{FF2B5EF4-FFF2-40B4-BE49-F238E27FC236}">
                <a16:creationId xmlns:a16="http://schemas.microsoft.com/office/drawing/2014/main" id="{24944040-3B42-10B0-A1F2-DDA76BAFD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C780B9-71B3-318B-9C76-3D652AA25A93}"/>
              </a:ext>
            </a:extLst>
          </p:cNvPr>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137174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C088-EF59-8B45-2142-2F75269D636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FCD87ED-45FB-732B-A214-A92413BC27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7B909EB-A2E1-2F0C-470B-3886B100FE5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9E544E9-44A5-CFA4-5E8E-FF0F4EC8CE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8F7CBC6-CAA5-4CB4-DE7E-F072CAFF9CC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891040B-9DD0-7C43-9BA7-902D164F22C7}"/>
              </a:ext>
            </a:extLst>
          </p:cNvPr>
          <p:cNvSpPr>
            <a:spLocks noGrp="1"/>
          </p:cNvSpPr>
          <p:nvPr>
            <p:ph type="dt" sz="half" idx="10"/>
          </p:nvPr>
        </p:nvSpPr>
        <p:spPr/>
        <p:txBody>
          <a:bodyPr/>
          <a:lstStyle/>
          <a:p>
            <a:fld id="{EEA1218C-1B6B-E948-BCC1-FBEEE0CC4585}" type="datetimeFigureOut">
              <a:rPr lang="en-US" smtClean="0"/>
              <a:t>7/10/25</a:t>
            </a:fld>
            <a:endParaRPr lang="en-US"/>
          </a:p>
        </p:txBody>
      </p:sp>
      <p:sp>
        <p:nvSpPr>
          <p:cNvPr id="8" name="Footer Placeholder 7">
            <a:extLst>
              <a:ext uri="{FF2B5EF4-FFF2-40B4-BE49-F238E27FC236}">
                <a16:creationId xmlns:a16="http://schemas.microsoft.com/office/drawing/2014/main" id="{05D1580F-46C8-E32B-5D2E-F0BBA3A9F6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F20B28-FB81-4361-0B8E-8CDF7E65C6BC}"/>
              </a:ext>
            </a:extLst>
          </p:cNvPr>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83803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22C9-4D48-ED4E-74CD-748E1AD8EDE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664E1AA-2EC4-6253-3920-6B84F9F38373}"/>
              </a:ext>
            </a:extLst>
          </p:cNvPr>
          <p:cNvSpPr>
            <a:spLocks noGrp="1"/>
          </p:cNvSpPr>
          <p:nvPr>
            <p:ph type="dt" sz="half" idx="10"/>
          </p:nvPr>
        </p:nvSpPr>
        <p:spPr/>
        <p:txBody>
          <a:bodyPr/>
          <a:lstStyle/>
          <a:p>
            <a:fld id="{EEA1218C-1B6B-E948-BCC1-FBEEE0CC4585}" type="datetimeFigureOut">
              <a:rPr lang="en-US" smtClean="0"/>
              <a:t>7/10/25</a:t>
            </a:fld>
            <a:endParaRPr lang="en-US"/>
          </a:p>
        </p:txBody>
      </p:sp>
      <p:sp>
        <p:nvSpPr>
          <p:cNvPr id="4" name="Footer Placeholder 3">
            <a:extLst>
              <a:ext uri="{FF2B5EF4-FFF2-40B4-BE49-F238E27FC236}">
                <a16:creationId xmlns:a16="http://schemas.microsoft.com/office/drawing/2014/main" id="{321826E1-096A-ABD4-B7A8-1124901668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87CD4E-1866-FCE0-01F6-439A59B49725}"/>
              </a:ext>
            </a:extLst>
          </p:cNvPr>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243333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4FE3B5-64CC-7086-6D32-817FEEC3ABF0}"/>
              </a:ext>
            </a:extLst>
          </p:cNvPr>
          <p:cNvSpPr>
            <a:spLocks noGrp="1"/>
          </p:cNvSpPr>
          <p:nvPr>
            <p:ph type="dt" sz="half" idx="10"/>
          </p:nvPr>
        </p:nvSpPr>
        <p:spPr/>
        <p:txBody>
          <a:bodyPr/>
          <a:lstStyle/>
          <a:p>
            <a:fld id="{EEA1218C-1B6B-E948-BCC1-FBEEE0CC4585}" type="datetimeFigureOut">
              <a:rPr lang="en-US" smtClean="0"/>
              <a:t>7/10/25</a:t>
            </a:fld>
            <a:endParaRPr lang="en-US"/>
          </a:p>
        </p:txBody>
      </p:sp>
      <p:sp>
        <p:nvSpPr>
          <p:cNvPr id="3" name="Footer Placeholder 2">
            <a:extLst>
              <a:ext uri="{FF2B5EF4-FFF2-40B4-BE49-F238E27FC236}">
                <a16:creationId xmlns:a16="http://schemas.microsoft.com/office/drawing/2014/main" id="{1F6C47B9-5A6D-7B7D-2173-274BB4F630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9FCECC-D99A-6162-ECE8-12456B9D79DF}"/>
              </a:ext>
            </a:extLst>
          </p:cNvPr>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90505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530B-2488-318D-45F9-26EBAD755F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02C085F-E995-C490-31EB-890475D46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82FAE26-E021-D431-558E-FFF823997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29A4C9-1798-D34E-FF2D-6EE8350A6B0C}"/>
              </a:ext>
            </a:extLst>
          </p:cNvPr>
          <p:cNvSpPr>
            <a:spLocks noGrp="1"/>
          </p:cNvSpPr>
          <p:nvPr>
            <p:ph type="dt" sz="half" idx="10"/>
          </p:nvPr>
        </p:nvSpPr>
        <p:spPr/>
        <p:txBody>
          <a:bodyPr/>
          <a:lstStyle/>
          <a:p>
            <a:fld id="{EEA1218C-1B6B-E948-BCC1-FBEEE0CC4585}" type="datetimeFigureOut">
              <a:rPr lang="en-US" smtClean="0"/>
              <a:t>7/10/25</a:t>
            </a:fld>
            <a:endParaRPr lang="en-US"/>
          </a:p>
        </p:txBody>
      </p:sp>
      <p:sp>
        <p:nvSpPr>
          <p:cNvPr id="6" name="Footer Placeholder 5">
            <a:extLst>
              <a:ext uri="{FF2B5EF4-FFF2-40B4-BE49-F238E27FC236}">
                <a16:creationId xmlns:a16="http://schemas.microsoft.com/office/drawing/2014/main" id="{53C25D2C-5205-8F02-CFD3-7BFEA4D72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1B5F86-C015-1E9E-D193-03581E641F81}"/>
              </a:ext>
            </a:extLst>
          </p:cNvPr>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6757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01AD-5A0A-0723-6066-8501C8FB01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E26A456-3C1E-2417-41B8-651435445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720D8A-2FB8-3488-7690-903B7DEAA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F9C037-C452-FD7D-A8A5-37B739A504E5}"/>
              </a:ext>
            </a:extLst>
          </p:cNvPr>
          <p:cNvSpPr>
            <a:spLocks noGrp="1"/>
          </p:cNvSpPr>
          <p:nvPr>
            <p:ph type="dt" sz="half" idx="10"/>
          </p:nvPr>
        </p:nvSpPr>
        <p:spPr/>
        <p:txBody>
          <a:bodyPr/>
          <a:lstStyle/>
          <a:p>
            <a:fld id="{EEA1218C-1B6B-E948-BCC1-FBEEE0CC4585}" type="datetimeFigureOut">
              <a:rPr lang="en-US" smtClean="0"/>
              <a:t>7/10/25</a:t>
            </a:fld>
            <a:endParaRPr lang="en-US"/>
          </a:p>
        </p:txBody>
      </p:sp>
      <p:sp>
        <p:nvSpPr>
          <p:cNvPr id="6" name="Footer Placeholder 5">
            <a:extLst>
              <a:ext uri="{FF2B5EF4-FFF2-40B4-BE49-F238E27FC236}">
                <a16:creationId xmlns:a16="http://schemas.microsoft.com/office/drawing/2014/main" id="{BAC79D74-CF11-F250-06CC-C1F8077BC6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5B5855-050D-0420-A7A6-3A603C24F0C8}"/>
              </a:ext>
            </a:extLst>
          </p:cNvPr>
          <p:cNvSpPr>
            <a:spLocks noGrp="1"/>
          </p:cNvSpPr>
          <p:nvPr>
            <p:ph type="sldNum" sz="quarter" idx="12"/>
          </p:nvPr>
        </p:nvSpPr>
        <p:spPr/>
        <p:txBody>
          <a:bodyPr/>
          <a:lstStyle/>
          <a:p>
            <a:fld id="{6A8E557E-5AAF-AD4D-8CDF-F0787F37C412}" type="slidenum">
              <a:rPr lang="en-US" smtClean="0"/>
              <a:t>‹#›</a:t>
            </a:fld>
            <a:endParaRPr lang="en-US"/>
          </a:p>
        </p:txBody>
      </p:sp>
    </p:spTree>
    <p:extLst>
      <p:ext uri="{BB962C8B-B14F-4D97-AF65-F5344CB8AC3E}">
        <p14:creationId xmlns:p14="http://schemas.microsoft.com/office/powerpoint/2010/main" val="380976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A2E203-ED6C-A4EE-01C4-1830DF939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CD3ABAE-F244-D713-425D-55F9CAA00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192948-1113-4644-77FB-0B59A9CC8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A1218C-1B6B-E948-BCC1-FBEEE0CC4585}" type="datetimeFigureOut">
              <a:rPr lang="en-US" smtClean="0"/>
              <a:t>7/10/25</a:t>
            </a:fld>
            <a:endParaRPr lang="en-US"/>
          </a:p>
        </p:txBody>
      </p:sp>
      <p:sp>
        <p:nvSpPr>
          <p:cNvPr id="5" name="Footer Placeholder 4">
            <a:extLst>
              <a:ext uri="{FF2B5EF4-FFF2-40B4-BE49-F238E27FC236}">
                <a16:creationId xmlns:a16="http://schemas.microsoft.com/office/drawing/2014/main" id="{AE5F8A8A-7C57-689B-3BEC-D6B3DA4CD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E33875-3B20-C54A-CA3B-99EA648936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8E557E-5AAF-AD4D-8CDF-F0787F37C412}" type="slidenum">
              <a:rPr lang="en-US" smtClean="0"/>
              <a:t>‹#›</a:t>
            </a:fld>
            <a:endParaRPr lang="en-US"/>
          </a:p>
        </p:txBody>
      </p:sp>
    </p:spTree>
    <p:extLst>
      <p:ext uri="{BB962C8B-B14F-4D97-AF65-F5344CB8AC3E}">
        <p14:creationId xmlns:p14="http://schemas.microsoft.com/office/powerpoint/2010/main" val="406373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EA1218C-1B6B-E948-BCC1-FBEEE0CC4585}" type="datetimeFigureOut">
              <a:rPr lang="en-US" smtClean="0"/>
              <a:t>7/10/25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A8E557E-5AAF-AD4D-8CDF-F0787F37C41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2987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emf"/><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D6E8-24EB-1B88-50C9-0A7C2DC53917}"/>
              </a:ext>
            </a:extLst>
          </p:cNvPr>
          <p:cNvSpPr>
            <a:spLocks noGrp="1"/>
          </p:cNvSpPr>
          <p:nvPr>
            <p:ph type="ctrTitle"/>
          </p:nvPr>
        </p:nvSpPr>
        <p:spPr/>
        <p:txBody>
          <a:bodyPr>
            <a:normAutofit fontScale="90000"/>
          </a:bodyPr>
          <a:lstStyle/>
          <a:p>
            <a:r>
              <a:rPr lang="en-GB" dirty="0"/>
              <a:t>Finding your initiative in LGBTQ+ inclusion in Mathematics</a:t>
            </a:r>
            <a:endParaRPr lang="en-US" dirty="0"/>
          </a:p>
        </p:txBody>
      </p:sp>
      <p:sp>
        <p:nvSpPr>
          <p:cNvPr id="3" name="Subtitle 2">
            <a:extLst>
              <a:ext uri="{FF2B5EF4-FFF2-40B4-BE49-F238E27FC236}">
                <a16:creationId xmlns:a16="http://schemas.microsoft.com/office/drawing/2014/main" id="{26DB00E3-DF43-D49E-0B66-398BB31E83DE}"/>
              </a:ext>
            </a:extLst>
          </p:cNvPr>
          <p:cNvSpPr>
            <a:spLocks noGrp="1"/>
          </p:cNvSpPr>
          <p:nvPr>
            <p:ph type="subTitle" idx="1"/>
          </p:nvPr>
        </p:nvSpPr>
        <p:spPr/>
        <p:txBody>
          <a:bodyPr>
            <a:normAutofit fontScale="92500" lnSpcReduction="10000"/>
          </a:bodyPr>
          <a:lstStyle/>
          <a:p>
            <a:r>
              <a:rPr lang="en-US" dirty="0"/>
              <a:t>Tyler Kelly [they/he]</a:t>
            </a:r>
          </a:p>
          <a:p>
            <a:r>
              <a:rPr lang="en-US" dirty="0"/>
              <a:t>Professor of Pure Mathematics</a:t>
            </a:r>
          </a:p>
          <a:p>
            <a:r>
              <a:rPr lang="en-US" dirty="0"/>
              <a:t>Queen Mary University of London</a:t>
            </a:r>
          </a:p>
          <a:p>
            <a:r>
              <a:rPr lang="en-US" dirty="0"/>
              <a:t>LMS CWDM</a:t>
            </a:r>
          </a:p>
          <a:p>
            <a:r>
              <a:rPr lang="en-US" dirty="0"/>
              <a:t>REF 2029 PDAP</a:t>
            </a:r>
          </a:p>
        </p:txBody>
      </p:sp>
    </p:spTree>
    <p:extLst>
      <p:ext uri="{BB962C8B-B14F-4D97-AF65-F5344CB8AC3E}">
        <p14:creationId xmlns:p14="http://schemas.microsoft.com/office/powerpoint/2010/main" val="2775295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142D3-5033-3EB3-8B73-88D8C9A04B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7402B-52D9-C598-4A7D-BC430C7871B5}"/>
              </a:ext>
            </a:extLst>
          </p:cNvPr>
          <p:cNvSpPr>
            <a:spLocks noGrp="1"/>
          </p:cNvSpPr>
          <p:nvPr>
            <p:ph type="title"/>
          </p:nvPr>
        </p:nvSpPr>
        <p:spPr/>
        <p:txBody>
          <a:bodyPr/>
          <a:lstStyle/>
          <a:p>
            <a:r>
              <a:rPr lang="en-US" dirty="0"/>
              <a:t>Truth of the matter	</a:t>
            </a:r>
          </a:p>
        </p:txBody>
      </p:sp>
      <p:sp>
        <p:nvSpPr>
          <p:cNvPr id="3" name="Content Placeholder 2">
            <a:extLst>
              <a:ext uri="{FF2B5EF4-FFF2-40B4-BE49-F238E27FC236}">
                <a16:creationId xmlns:a16="http://schemas.microsoft.com/office/drawing/2014/main" id="{F34AE050-513E-4322-57C4-77A785D8DCF0}"/>
              </a:ext>
            </a:extLst>
          </p:cNvPr>
          <p:cNvSpPr>
            <a:spLocks noGrp="1"/>
          </p:cNvSpPr>
          <p:nvPr>
            <p:ph idx="1"/>
          </p:nvPr>
        </p:nvSpPr>
        <p:spPr/>
        <p:txBody>
          <a:bodyPr/>
          <a:lstStyle/>
          <a:p>
            <a:r>
              <a:rPr lang="en-US" dirty="0"/>
              <a:t>There’s too much to do. Need some organization and a lot of people. Allies are needed to shoulder the work, particularly the work that is most emotionally draining (work that is easier when it is not your community and one does not feel fighting to survive) </a:t>
            </a:r>
          </a:p>
          <a:p>
            <a:endParaRPr lang="en-US" dirty="0"/>
          </a:p>
          <a:p>
            <a:r>
              <a:rPr lang="en-US" dirty="0"/>
              <a:t>Moreover, we know there are bad actors. Not all academics hold their side of the bargain. Thus we need further activity and interventions to shore up support. </a:t>
            </a:r>
          </a:p>
          <a:p>
            <a:endParaRPr lang="en-US" dirty="0"/>
          </a:p>
          <a:p>
            <a:endParaRPr lang="en-US" dirty="0"/>
          </a:p>
        </p:txBody>
      </p:sp>
    </p:spTree>
    <p:extLst>
      <p:ext uri="{BB962C8B-B14F-4D97-AF65-F5344CB8AC3E}">
        <p14:creationId xmlns:p14="http://schemas.microsoft.com/office/powerpoint/2010/main" val="324947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15249-990C-DCCA-968C-95BF43B9CD4C}"/>
              </a:ext>
            </a:extLst>
          </p:cNvPr>
          <p:cNvSpPr>
            <a:spLocks noGrp="1"/>
          </p:cNvSpPr>
          <p:nvPr>
            <p:ph type="title"/>
          </p:nvPr>
        </p:nvSpPr>
        <p:spPr/>
        <p:txBody>
          <a:bodyPr/>
          <a:lstStyle/>
          <a:p>
            <a:r>
              <a:rPr lang="en-US" dirty="0"/>
              <a:t>What interventions should we try to do?</a:t>
            </a:r>
          </a:p>
        </p:txBody>
      </p:sp>
      <p:sp>
        <p:nvSpPr>
          <p:cNvPr id="3" name="Content Placeholder 2">
            <a:extLst>
              <a:ext uri="{FF2B5EF4-FFF2-40B4-BE49-F238E27FC236}">
                <a16:creationId xmlns:a16="http://schemas.microsoft.com/office/drawing/2014/main" id="{5AA2142D-B897-2D20-99CC-8D300C37D045}"/>
              </a:ext>
            </a:extLst>
          </p:cNvPr>
          <p:cNvSpPr>
            <a:spLocks noGrp="1"/>
          </p:cNvSpPr>
          <p:nvPr>
            <p:ph idx="1"/>
          </p:nvPr>
        </p:nvSpPr>
        <p:spPr>
          <a:xfrm>
            <a:off x="838199" y="1480457"/>
            <a:ext cx="10776857" cy="1186543"/>
          </a:xfrm>
        </p:spPr>
        <p:txBody>
          <a:bodyPr>
            <a:noAutofit/>
          </a:bodyPr>
          <a:lstStyle/>
          <a:p>
            <a:pPr marL="0" indent="0">
              <a:buNone/>
            </a:pPr>
            <a:r>
              <a:rPr lang="en-US" sz="2400" dirty="0"/>
              <a:t>Interventions / Activities should be bespoke to the community one is trying to engage and how one wants to intervene.</a:t>
            </a:r>
          </a:p>
          <a:p>
            <a:pPr marL="0" indent="0">
              <a:buNone/>
            </a:pPr>
            <a:r>
              <a:rPr lang="en-US" sz="2400" dirty="0"/>
              <a:t>They also depend on one’s agency in their organization!</a:t>
            </a:r>
          </a:p>
        </p:txBody>
      </p:sp>
      <p:graphicFrame>
        <p:nvGraphicFramePr>
          <p:cNvPr id="4" name="Content Placeholder 11">
            <a:extLst>
              <a:ext uri="{FF2B5EF4-FFF2-40B4-BE49-F238E27FC236}">
                <a16:creationId xmlns:a16="http://schemas.microsoft.com/office/drawing/2014/main" id="{BBF04FBA-9155-CCEB-6776-21A4312935ED}"/>
              </a:ext>
            </a:extLst>
          </p:cNvPr>
          <p:cNvGraphicFramePr>
            <a:graphicFrameLocks/>
          </p:cNvGraphicFramePr>
          <p:nvPr>
            <p:extLst>
              <p:ext uri="{D42A27DB-BD31-4B8C-83A1-F6EECF244321}">
                <p14:modId xmlns:p14="http://schemas.microsoft.com/office/powerpoint/2010/main" val="1326201693"/>
              </p:ext>
            </p:extLst>
          </p:nvPr>
        </p:nvGraphicFramePr>
        <p:xfrm>
          <a:off x="838200" y="2759753"/>
          <a:ext cx="10885717" cy="3733122"/>
        </p:xfrm>
        <a:graphic>
          <a:graphicData uri="http://schemas.openxmlformats.org/drawingml/2006/table">
            <a:tbl>
              <a:tblPr firstRow="1" bandRow="1">
                <a:tableStyleId>{8799B23B-EC83-4686-B30A-512413B5E67A}</a:tableStyleId>
              </a:tblPr>
              <a:tblGrid>
                <a:gridCol w="1816695">
                  <a:extLst>
                    <a:ext uri="{9D8B030D-6E8A-4147-A177-3AD203B41FA5}">
                      <a16:colId xmlns:a16="http://schemas.microsoft.com/office/drawing/2014/main" val="9864581"/>
                    </a:ext>
                  </a:extLst>
                </a:gridCol>
                <a:gridCol w="1802241">
                  <a:extLst>
                    <a:ext uri="{9D8B030D-6E8A-4147-A177-3AD203B41FA5}">
                      <a16:colId xmlns:a16="http://schemas.microsoft.com/office/drawing/2014/main" val="3015469780"/>
                    </a:ext>
                  </a:extLst>
                </a:gridCol>
                <a:gridCol w="1802241">
                  <a:extLst>
                    <a:ext uri="{9D8B030D-6E8A-4147-A177-3AD203B41FA5}">
                      <a16:colId xmlns:a16="http://schemas.microsoft.com/office/drawing/2014/main" val="2579261462"/>
                    </a:ext>
                  </a:extLst>
                </a:gridCol>
                <a:gridCol w="1392759">
                  <a:extLst>
                    <a:ext uri="{9D8B030D-6E8A-4147-A177-3AD203B41FA5}">
                      <a16:colId xmlns:a16="http://schemas.microsoft.com/office/drawing/2014/main" val="1306805364"/>
                    </a:ext>
                  </a:extLst>
                </a:gridCol>
                <a:gridCol w="1957588">
                  <a:extLst>
                    <a:ext uri="{9D8B030D-6E8A-4147-A177-3AD203B41FA5}">
                      <a16:colId xmlns:a16="http://schemas.microsoft.com/office/drawing/2014/main" val="470453375"/>
                    </a:ext>
                  </a:extLst>
                </a:gridCol>
                <a:gridCol w="2114193">
                  <a:extLst>
                    <a:ext uri="{9D8B030D-6E8A-4147-A177-3AD203B41FA5}">
                      <a16:colId xmlns:a16="http://schemas.microsoft.com/office/drawing/2014/main" val="560487133"/>
                    </a:ext>
                  </a:extLst>
                </a:gridCol>
              </a:tblGrid>
              <a:tr h="515507">
                <a:tc>
                  <a:txBody>
                    <a:bodyPr/>
                    <a:lstStyle/>
                    <a:p>
                      <a:endParaRPr lang="en-US" dirty="0"/>
                    </a:p>
                  </a:txBody>
                  <a:tcPr/>
                </a:tc>
                <a:tc>
                  <a:txBody>
                    <a:bodyPr/>
                    <a:lstStyle/>
                    <a:p>
                      <a:r>
                        <a:rPr lang="en-US" dirty="0">
                          <a:solidFill>
                            <a:schemeClr val="tx1"/>
                          </a:solidFill>
                        </a:rPr>
                        <a:t>UG Students</a:t>
                      </a:r>
                    </a:p>
                  </a:txBody>
                  <a:tcPr/>
                </a:tc>
                <a:tc>
                  <a:txBody>
                    <a:bodyPr/>
                    <a:lstStyle/>
                    <a:p>
                      <a:r>
                        <a:rPr lang="en-US" dirty="0">
                          <a:solidFill>
                            <a:schemeClr val="tx1"/>
                          </a:solidFill>
                        </a:rPr>
                        <a:t>PGR / Postdoc</a:t>
                      </a:r>
                    </a:p>
                  </a:txBody>
                  <a:tcPr/>
                </a:tc>
                <a:tc>
                  <a:txBody>
                    <a:bodyPr/>
                    <a:lstStyle/>
                    <a:p>
                      <a:r>
                        <a:rPr lang="en-US" dirty="0">
                          <a:solidFill>
                            <a:schemeClr val="tx1"/>
                          </a:solidFill>
                        </a:rPr>
                        <a:t>Staff</a:t>
                      </a:r>
                    </a:p>
                  </a:txBody>
                  <a:tcPr/>
                </a:tc>
                <a:tc>
                  <a:txBody>
                    <a:bodyPr/>
                    <a:lstStyle/>
                    <a:p>
                      <a:r>
                        <a:rPr lang="en-US" dirty="0">
                          <a:solidFill>
                            <a:schemeClr val="tx1"/>
                          </a:solidFill>
                        </a:rPr>
                        <a:t>Local community</a:t>
                      </a:r>
                    </a:p>
                  </a:txBody>
                  <a:tcPr/>
                </a:tc>
                <a:tc>
                  <a:txBody>
                    <a:bodyPr/>
                    <a:lstStyle/>
                    <a:p>
                      <a:r>
                        <a:rPr lang="en-US" dirty="0">
                          <a:solidFill>
                            <a:schemeClr val="tx1"/>
                          </a:solidFill>
                        </a:rPr>
                        <a:t>Research community</a:t>
                      </a:r>
                    </a:p>
                  </a:txBody>
                  <a:tcPr/>
                </a:tc>
                <a:extLst>
                  <a:ext uri="{0D108BD9-81ED-4DB2-BD59-A6C34878D82A}">
                    <a16:rowId xmlns:a16="http://schemas.microsoft.com/office/drawing/2014/main" val="466273326"/>
                  </a:ext>
                </a:extLst>
              </a:tr>
              <a:tr h="515507">
                <a:tc>
                  <a:txBody>
                    <a:bodyPr/>
                    <a:lstStyle/>
                    <a:p>
                      <a:r>
                        <a:rPr lang="en-US" dirty="0"/>
                        <a:t>Safeguarding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07777909"/>
                  </a:ext>
                </a:extLst>
              </a:tr>
              <a:tr h="515507">
                <a:tc>
                  <a:txBody>
                    <a:bodyPr/>
                    <a:lstStyle/>
                    <a:p>
                      <a:r>
                        <a:rPr lang="en-US" dirty="0"/>
                        <a:t>Visibility</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59624660"/>
                  </a:ext>
                </a:extLst>
              </a:tr>
              <a:tr h="515507">
                <a:tc>
                  <a:txBody>
                    <a:bodyPr/>
                    <a:lstStyle/>
                    <a:p>
                      <a:r>
                        <a:rPr lang="en-US" dirty="0"/>
                        <a:t>Hiring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98920859"/>
                  </a:ext>
                </a:extLst>
              </a:tr>
              <a:tr h="515507">
                <a:tc>
                  <a:txBody>
                    <a:bodyPr/>
                    <a:lstStyle/>
                    <a:p>
                      <a:r>
                        <a:rPr lang="en-US" dirty="0"/>
                        <a:t>Platforming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89127968"/>
                  </a:ext>
                </a:extLst>
              </a:tr>
              <a:tr h="515507">
                <a:tc>
                  <a:txBody>
                    <a:bodyPr/>
                    <a:lstStyle/>
                    <a:p>
                      <a:r>
                        <a:rPr lang="en-US" dirty="0"/>
                        <a:t>Enabling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21605422"/>
                  </a:ext>
                </a:extLst>
              </a:tr>
              <a:tr h="515507">
                <a:tc>
                  <a:txBody>
                    <a:bodyPr/>
                    <a:lstStyle/>
                    <a:p>
                      <a:r>
                        <a:rPr lang="en-US" dirty="0"/>
                        <a:t>Empowering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23209545"/>
                  </a:ext>
                </a:extLst>
              </a:tr>
            </a:tbl>
          </a:graphicData>
        </a:graphic>
      </p:graphicFrame>
    </p:spTree>
    <p:extLst>
      <p:ext uri="{BB962C8B-B14F-4D97-AF65-F5344CB8AC3E}">
        <p14:creationId xmlns:p14="http://schemas.microsoft.com/office/powerpoint/2010/main" val="26950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69A9-CBE5-EB68-11B8-D5ACFEFDA0F9}"/>
              </a:ext>
            </a:extLst>
          </p:cNvPr>
          <p:cNvSpPr>
            <a:spLocks noGrp="1"/>
          </p:cNvSpPr>
          <p:nvPr>
            <p:ph type="title"/>
          </p:nvPr>
        </p:nvSpPr>
        <p:spPr/>
        <p:txBody>
          <a:bodyPr/>
          <a:lstStyle/>
          <a:p>
            <a:r>
              <a:rPr lang="en-US" dirty="0"/>
              <a:t>Example: </a:t>
            </a:r>
          </a:p>
        </p:txBody>
      </p:sp>
      <p:graphicFrame>
        <p:nvGraphicFramePr>
          <p:cNvPr id="6" name="Content Placeholder 11">
            <a:extLst>
              <a:ext uri="{FF2B5EF4-FFF2-40B4-BE49-F238E27FC236}">
                <a16:creationId xmlns:a16="http://schemas.microsoft.com/office/drawing/2014/main" id="{E043E493-8123-E221-B081-3FCF1765E6FA}"/>
              </a:ext>
            </a:extLst>
          </p:cNvPr>
          <p:cNvGraphicFramePr>
            <a:graphicFrameLocks/>
          </p:cNvGraphicFramePr>
          <p:nvPr>
            <p:extLst>
              <p:ext uri="{D42A27DB-BD31-4B8C-83A1-F6EECF244321}">
                <p14:modId xmlns:p14="http://schemas.microsoft.com/office/powerpoint/2010/main" val="4125512175"/>
              </p:ext>
            </p:extLst>
          </p:nvPr>
        </p:nvGraphicFramePr>
        <p:xfrm>
          <a:off x="653141" y="1562439"/>
          <a:ext cx="10885717" cy="3857695"/>
        </p:xfrm>
        <a:graphic>
          <a:graphicData uri="http://schemas.openxmlformats.org/drawingml/2006/table">
            <a:tbl>
              <a:tblPr firstRow="1" bandRow="1">
                <a:tableStyleId>{8799B23B-EC83-4686-B30A-512413B5E67A}</a:tableStyleId>
              </a:tblPr>
              <a:tblGrid>
                <a:gridCol w="1816695">
                  <a:extLst>
                    <a:ext uri="{9D8B030D-6E8A-4147-A177-3AD203B41FA5}">
                      <a16:colId xmlns:a16="http://schemas.microsoft.com/office/drawing/2014/main" val="9864581"/>
                    </a:ext>
                  </a:extLst>
                </a:gridCol>
                <a:gridCol w="1802241">
                  <a:extLst>
                    <a:ext uri="{9D8B030D-6E8A-4147-A177-3AD203B41FA5}">
                      <a16:colId xmlns:a16="http://schemas.microsoft.com/office/drawing/2014/main" val="3015469780"/>
                    </a:ext>
                  </a:extLst>
                </a:gridCol>
                <a:gridCol w="1802241">
                  <a:extLst>
                    <a:ext uri="{9D8B030D-6E8A-4147-A177-3AD203B41FA5}">
                      <a16:colId xmlns:a16="http://schemas.microsoft.com/office/drawing/2014/main" val="2579261462"/>
                    </a:ext>
                  </a:extLst>
                </a:gridCol>
                <a:gridCol w="1392759">
                  <a:extLst>
                    <a:ext uri="{9D8B030D-6E8A-4147-A177-3AD203B41FA5}">
                      <a16:colId xmlns:a16="http://schemas.microsoft.com/office/drawing/2014/main" val="1306805364"/>
                    </a:ext>
                  </a:extLst>
                </a:gridCol>
                <a:gridCol w="1957588">
                  <a:extLst>
                    <a:ext uri="{9D8B030D-6E8A-4147-A177-3AD203B41FA5}">
                      <a16:colId xmlns:a16="http://schemas.microsoft.com/office/drawing/2014/main" val="470453375"/>
                    </a:ext>
                  </a:extLst>
                </a:gridCol>
                <a:gridCol w="2114193">
                  <a:extLst>
                    <a:ext uri="{9D8B030D-6E8A-4147-A177-3AD203B41FA5}">
                      <a16:colId xmlns:a16="http://schemas.microsoft.com/office/drawing/2014/main" val="560487133"/>
                    </a:ext>
                  </a:extLst>
                </a:gridCol>
              </a:tblGrid>
              <a:tr h="515507">
                <a:tc>
                  <a:txBody>
                    <a:bodyPr/>
                    <a:lstStyle/>
                    <a:p>
                      <a:endParaRPr lang="en-US" dirty="0"/>
                    </a:p>
                  </a:txBody>
                  <a:tcPr/>
                </a:tc>
                <a:tc>
                  <a:txBody>
                    <a:bodyPr/>
                    <a:lstStyle/>
                    <a:p>
                      <a:r>
                        <a:rPr lang="en-US" dirty="0">
                          <a:solidFill>
                            <a:schemeClr val="tx1"/>
                          </a:solidFill>
                        </a:rPr>
                        <a:t>UG Students</a:t>
                      </a:r>
                    </a:p>
                  </a:txBody>
                  <a:tcPr/>
                </a:tc>
                <a:tc>
                  <a:txBody>
                    <a:bodyPr/>
                    <a:lstStyle/>
                    <a:p>
                      <a:r>
                        <a:rPr lang="en-US" dirty="0">
                          <a:solidFill>
                            <a:schemeClr val="tx1"/>
                          </a:solidFill>
                        </a:rPr>
                        <a:t>PGR / Postdoc</a:t>
                      </a:r>
                    </a:p>
                  </a:txBody>
                  <a:tcPr/>
                </a:tc>
                <a:tc>
                  <a:txBody>
                    <a:bodyPr/>
                    <a:lstStyle/>
                    <a:p>
                      <a:r>
                        <a:rPr lang="en-US" dirty="0">
                          <a:solidFill>
                            <a:schemeClr val="tx1"/>
                          </a:solidFill>
                        </a:rPr>
                        <a:t>Staff</a:t>
                      </a:r>
                    </a:p>
                  </a:txBody>
                  <a:tcPr/>
                </a:tc>
                <a:tc>
                  <a:txBody>
                    <a:bodyPr/>
                    <a:lstStyle/>
                    <a:p>
                      <a:r>
                        <a:rPr lang="en-US" dirty="0">
                          <a:solidFill>
                            <a:schemeClr val="tx1"/>
                          </a:solidFill>
                        </a:rPr>
                        <a:t>Local community</a:t>
                      </a:r>
                    </a:p>
                  </a:txBody>
                  <a:tcPr/>
                </a:tc>
                <a:tc>
                  <a:txBody>
                    <a:bodyPr/>
                    <a:lstStyle/>
                    <a:p>
                      <a:r>
                        <a:rPr lang="en-US" dirty="0">
                          <a:solidFill>
                            <a:schemeClr val="tx1"/>
                          </a:solidFill>
                        </a:rPr>
                        <a:t>Research community</a:t>
                      </a:r>
                    </a:p>
                  </a:txBody>
                  <a:tcPr/>
                </a:tc>
                <a:extLst>
                  <a:ext uri="{0D108BD9-81ED-4DB2-BD59-A6C34878D82A}">
                    <a16:rowId xmlns:a16="http://schemas.microsoft.com/office/drawing/2014/main" val="466273326"/>
                  </a:ext>
                </a:extLst>
              </a:tr>
              <a:tr h="515507">
                <a:tc>
                  <a:txBody>
                    <a:bodyPr/>
                    <a:lstStyle/>
                    <a:p>
                      <a:r>
                        <a:rPr lang="en-US" dirty="0"/>
                        <a:t>Safeguarding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07777909"/>
                  </a:ext>
                </a:extLst>
              </a:tr>
              <a:tr h="515507">
                <a:tc>
                  <a:txBody>
                    <a:bodyPr/>
                    <a:lstStyle/>
                    <a:p>
                      <a:r>
                        <a:rPr lang="en-US" dirty="0"/>
                        <a:t>Visibility</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59624660"/>
                  </a:ext>
                </a:extLst>
              </a:tr>
              <a:tr h="515507">
                <a:tc>
                  <a:txBody>
                    <a:bodyPr/>
                    <a:lstStyle/>
                    <a:p>
                      <a:r>
                        <a:rPr lang="en-US" dirty="0"/>
                        <a:t>Hiring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98920859"/>
                  </a:ext>
                </a:extLst>
              </a:tr>
              <a:tr h="515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Platforming</a:t>
                      </a:r>
                    </a:p>
                    <a:p>
                      <a:endParaRPr lang="en-US" dirty="0"/>
                    </a:p>
                  </a:txBody>
                  <a:tcPr/>
                </a:tc>
                <a:tc>
                  <a:txBody>
                    <a:bodyPr/>
                    <a:lstStyle/>
                    <a:p>
                      <a:endParaRPr lang="en-US" dirty="0"/>
                    </a:p>
                  </a:txBody>
                  <a:tcPr/>
                </a:tc>
                <a:tc>
                  <a:txBody>
                    <a:bodyPr/>
                    <a:lstStyle/>
                    <a:p>
                      <a:r>
                        <a:rPr lang="en-US" dirty="0"/>
                        <a:t>XXXX</a:t>
                      </a:r>
                    </a:p>
                  </a:txBody>
                  <a:tcPr/>
                </a:tc>
                <a:tc>
                  <a:txBody>
                    <a:bodyPr/>
                    <a:lstStyle/>
                    <a:p>
                      <a:r>
                        <a:rPr lang="en-US" dirty="0"/>
                        <a:t>XXXX</a:t>
                      </a:r>
                    </a:p>
                  </a:txBody>
                  <a:tcPr/>
                </a:tc>
                <a:tc>
                  <a:txBody>
                    <a:bodyPr/>
                    <a:lstStyle/>
                    <a:p>
                      <a:endParaRPr lang="en-US" dirty="0"/>
                    </a:p>
                  </a:txBody>
                  <a:tcPr/>
                </a:tc>
                <a:tc>
                  <a:txBody>
                    <a:bodyPr/>
                    <a:lstStyle/>
                    <a:p>
                      <a:r>
                        <a:rPr lang="en-US" dirty="0"/>
                        <a:t>XXXX</a:t>
                      </a:r>
                    </a:p>
                  </a:txBody>
                  <a:tcPr/>
                </a:tc>
                <a:extLst>
                  <a:ext uri="{0D108BD9-81ED-4DB2-BD59-A6C34878D82A}">
                    <a16:rowId xmlns:a16="http://schemas.microsoft.com/office/drawing/2014/main" val="1689127968"/>
                  </a:ext>
                </a:extLst>
              </a:tr>
              <a:tr h="515507">
                <a:tc>
                  <a:txBody>
                    <a:bodyPr/>
                    <a:lstStyle/>
                    <a:p>
                      <a:r>
                        <a:rPr lang="en-US" dirty="0"/>
                        <a:t>Enabling</a:t>
                      </a:r>
                    </a:p>
                  </a:txBody>
                  <a:tcPr/>
                </a:tc>
                <a:tc>
                  <a:txBody>
                    <a:bodyPr/>
                    <a:lstStyle/>
                    <a:p>
                      <a:endParaRPr lang="en-US" dirty="0"/>
                    </a:p>
                  </a:txBody>
                  <a:tcPr/>
                </a:tc>
                <a:tc>
                  <a:txBody>
                    <a:bodyPr/>
                    <a:lstStyle/>
                    <a:p>
                      <a:r>
                        <a:rPr lang="en-US" dirty="0"/>
                        <a:t>XXXX</a:t>
                      </a:r>
                    </a:p>
                  </a:txBody>
                  <a:tcPr/>
                </a:tc>
                <a:tc>
                  <a:txBody>
                    <a:bodyPr/>
                    <a:lstStyle/>
                    <a:p>
                      <a:r>
                        <a:rPr lang="en-US" dirty="0"/>
                        <a:t>XXXX</a:t>
                      </a:r>
                    </a:p>
                  </a:txBody>
                  <a:tcPr/>
                </a:tc>
                <a:tc>
                  <a:txBody>
                    <a:bodyPr/>
                    <a:lstStyle/>
                    <a:p>
                      <a:endParaRPr lang="en-US" dirty="0"/>
                    </a:p>
                  </a:txBody>
                  <a:tcPr/>
                </a:tc>
                <a:tc>
                  <a:txBody>
                    <a:bodyPr/>
                    <a:lstStyle/>
                    <a:p>
                      <a:r>
                        <a:rPr lang="en-US" dirty="0"/>
                        <a:t>XXXX</a:t>
                      </a:r>
                    </a:p>
                  </a:txBody>
                  <a:tcPr/>
                </a:tc>
                <a:extLst>
                  <a:ext uri="{0D108BD9-81ED-4DB2-BD59-A6C34878D82A}">
                    <a16:rowId xmlns:a16="http://schemas.microsoft.com/office/drawing/2014/main" val="1321605422"/>
                  </a:ext>
                </a:extLst>
              </a:tr>
              <a:tr h="515507">
                <a:tc>
                  <a:txBody>
                    <a:bodyPr/>
                    <a:lstStyle/>
                    <a:p>
                      <a:r>
                        <a:rPr lang="en-US" dirty="0"/>
                        <a:t>Empowering</a:t>
                      </a:r>
                    </a:p>
                  </a:txBody>
                  <a:tcPr/>
                </a:tc>
                <a:tc>
                  <a:txBody>
                    <a:bodyPr/>
                    <a:lstStyle/>
                    <a:p>
                      <a:endParaRPr lang="en-US" dirty="0"/>
                    </a:p>
                  </a:txBody>
                  <a:tcPr/>
                </a:tc>
                <a:tc>
                  <a:txBody>
                    <a:bodyPr/>
                    <a:lstStyle/>
                    <a:p>
                      <a:r>
                        <a:rPr lang="en-US" dirty="0"/>
                        <a:t>XXXX</a:t>
                      </a:r>
                    </a:p>
                  </a:txBody>
                  <a:tcPr/>
                </a:tc>
                <a:tc>
                  <a:txBody>
                    <a:bodyPr/>
                    <a:lstStyle/>
                    <a:p>
                      <a:r>
                        <a:rPr lang="en-US" dirty="0"/>
                        <a:t>XXXX</a:t>
                      </a:r>
                    </a:p>
                  </a:txBody>
                  <a:tcPr/>
                </a:tc>
                <a:tc>
                  <a:txBody>
                    <a:bodyPr/>
                    <a:lstStyle/>
                    <a:p>
                      <a:endParaRPr lang="en-US" dirty="0"/>
                    </a:p>
                  </a:txBody>
                  <a:tcPr/>
                </a:tc>
                <a:tc>
                  <a:txBody>
                    <a:bodyPr/>
                    <a:lstStyle/>
                    <a:p>
                      <a:r>
                        <a:rPr lang="en-US" dirty="0"/>
                        <a:t>XXXX</a:t>
                      </a:r>
                    </a:p>
                  </a:txBody>
                  <a:tcPr/>
                </a:tc>
                <a:extLst>
                  <a:ext uri="{0D108BD9-81ED-4DB2-BD59-A6C34878D82A}">
                    <a16:rowId xmlns:a16="http://schemas.microsoft.com/office/drawing/2014/main" val="2623209545"/>
                  </a:ext>
                </a:extLst>
              </a:tr>
            </a:tbl>
          </a:graphicData>
        </a:graphic>
      </p:graphicFrame>
    </p:spTree>
    <p:extLst>
      <p:ext uri="{BB962C8B-B14F-4D97-AF65-F5344CB8AC3E}">
        <p14:creationId xmlns:p14="http://schemas.microsoft.com/office/powerpoint/2010/main" val="419683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2F86-A7FC-2172-0143-2BFB070EF7A3}"/>
              </a:ext>
            </a:extLst>
          </p:cNvPr>
          <p:cNvSpPr>
            <a:spLocks noGrp="1"/>
          </p:cNvSpPr>
          <p:nvPr>
            <p:ph type="title"/>
          </p:nvPr>
        </p:nvSpPr>
        <p:spPr>
          <a:xfrm>
            <a:off x="335360" y="297555"/>
            <a:ext cx="5382860" cy="1143000"/>
          </a:xfrm>
        </p:spPr>
        <p:txBody>
          <a:bodyPr/>
          <a:lstStyle/>
          <a:p>
            <a:r>
              <a:rPr lang="en-US" dirty="0"/>
              <a:t>Previous </a:t>
            </a:r>
            <a:br>
              <a:rPr lang="en-US" dirty="0"/>
            </a:br>
            <a:r>
              <a:rPr lang="en-US" dirty="0"/>
              <a:t>Activities</a:t>
            </a:r>
          </a:p>
        </p:txBody>
      </p:sp>
      <p:pic>
        <p:nvPicPr>
          <p:cNvPr id="4" name="Picture 3">
            <a:extLst>
              <a:ext uri="{FF2B5EF4-FFF2-40B4-BE49-F238E27FC236}">
                <a16:creationId xmlns:a16="http://schemas.microsoft.com/office/drawing/2014/main" id="{7F5B1C7E-73E0-EE5D-8A6A-83BB35A6C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1368" y="209050"/>
            <a:ext cx="3517816" cy="5445224"/>
          </a:xfrm>
          <a:prstGeom prst="rect">
            <a:avLst/>
          </a:prstGeom>
        </p:spPr>
      </p:pic>
      <p:pic>
        <p:nvPicPr>
          <p:cNvPr id="9" name="Picture 8" descr="A group of people standing on a railing&#10;&#10;Description automatically generated">
            <a:extLst>
              <a:ext uri="{FF2B5EF4-FFF2-40B4-BE49-F238E27FC236}">
                <a16:creationId xmlns:a16="http://schemas.microsoft.com/office/drawing/2014/main" id="{686DA9D0-EB34-1044-FC02-5C1FC1674327}"/>
              </a:ext>
            </a:extLst>
          </p:cNvPr>
          <p:cNvPicPr>
            <a:picLocks noChangeAspect="1"/>
          </p:cNvPicPr>
          <p:nvPr/>
        </p:nvPicPr>
        <p:blipFill>
          <a:blip r:embed="rId3">
            <a:extLst>
              <a:ext uri="{28A0092B-C50C-407E-A947-70E740481C1C}">
                <a14:useLocalDpi xmlns:a14="http://schemas.microsoft.com/office/drawing/2010/main" val="0"/>
              </a:ext>
            </a:extLst>
          </a:blip>
          <a:srcRect t="14352" b="33240"/>
          <a:stretch/>
        </p:blipFill>
        <p:spPr>
          <a:xfrm>
            <a:off x="7578900" y="209050"/>
            <a:ext cx="4373747" cy="1713186"/>
          </a:xfrm>
          <a:prstGeom prst="rect">
            <a:avLst/>
          </a:prstGeom>
        </p:spPr>
      </p:pic>
      <p:pic>
        <p:nvPicPr>
          <p:cNvPr id="10" name="Picture 9">
            <a:extLst>
              <a:ext uri="{FF2B5EF4-FFF2-40B4-BE49-F238E27FC236}">
                <a16:creationId xmlns:a16="http://schemas.microsoft.com/office/drawing/2014/main" id="{2DAF486B-B278-AD26-6483-AFA0EBBC6BBC}"/>
              </a:ext>
            </a:extLst>
          </p:cNvPr>
          <p:cNvPicPr>
            <a:picLocks noChangeAspect="1"/>
          </p:cNvPicPr>
          <p:nvPr/>
        </p:nvPicPr>
        <p:blipFill>
          <a:blip r:embed="rId4"/>
          <a:stretch>
            <a:fillRect/>
          </a:stretch>
        </p:blipFill>
        <p:spPr>
          <a:xfrm>
            <a:off x="751509" y="1738110"/>
            <a:ext cx="2387104" cy="2387104"/>
          </a:xfrm>
          <a:prstGeom prst="rect">
            <a:avLst/>
          </a:prstGeom>
        </p:spPr>
      </p:pic>
      <p:pic>
        <p:nvPicPr>
          <p:cNvPr id="11" name="Picture 10">
            <a:extLst>
              <a:ext uri="{FF2B5EF4-FFF2-40B4-BE49-F238E27FC236}">
                <a16:creationId xmlns:a16="http://schemas.microsoft.com/office/drawing/2014/main" id="{64DB07F8-19A6-4BAD-5916-C6A2271B4FA8}"/>
              </a:ext>
            </a:extLst>
          </p:cNvPr>
          <p:cNvPicPr>
            <a:picLocks noChangeAspect="1"/>
          </p:cNvPicPr>
          <p:nvPr/>
        </p:nvPicPr>
        <p:blipFill>
          <a:blip r:embed="rId5"/>
          <a:stretch>
            <a:fillRect/>
          </a:stretch>
        </p:blipFill>
        <p:spPr>
          <a:xfrm>
            <a:off x="129987" y="3909054"/>
            <a:ext cx="3630149" cy="2722612"/>
          </a:xfrm>
          <a:prstGeom prst="rect">
            <a:avLst/>
          </a:prstGeom>
        </p:spPr>
      </p:pic>
      <p:pic>
        <p:nvPicPr>
          <p:cNvPr id="12" name="Picture 11">
            <a:extLst>
              <a:ext uri="{FF2B5EF4-FFF2-40B4-BE49-F238E27FC236}">
                <a16:creationId xmlns:a16="http://schemas.microsoft.com/office/drawing/2014/main" id="{20AC1F8F-10A4-301B-3C81-1DB537E5466B}"/>
              </a:ext>
            </a:extLst>
          </p:cNvPr>
          <p:cNvPicPr>
            <a:picLocks noChangeAspect="1"/>
          </p:cNvPicPr>
          <p:nvPr/>
        </p:nvPicPr>
        <p:blipFill>
          <a:blip r:embed="rId6"/>
          <a:stretch>
            <a:fillRect/>
          </a:stretch>
        </p:blipFill>
        <p:spPr>
          <a:xfrm>
            <a:off x="7799584" y="2112235"/>
            <a:ext cx="3932383" cy="1796819"/>
          </a:xfrm>
          <a:prstGeom prst="rect">
            <a:avLst/>
          </a:prstGeom>
        </p:spPr>
      </p:pic>
      <p:pic>
        <p:nvPicPr>
          <p:cNvPr id="6" name="Picture 5">
            <a:extLst>
              <a:ext uri="{FF2B5EF4-FFF2-40B4-BE49-F238E27FC236}">
                <a16:creationId xmlns:a16="http://schemas.microsoft.com/office/drawing/2014/main" id="{1DA10D92-3C67-4BC1-5C26-BF823260763D}"/>
              </a:ext>
            </a:extLst>
          </p:cNvPr>
          <p:cNvPicPr>
            <a:picLocks noChangeAspect="1"/>
          </p:cNvPicPr>
          <p:nvPr/>
        </p:nvPicPr>
        <p:blipFill>
          <a:blip r:embed="rId7"/>
          <a:stretch>
            <a:fillRect/>
          </a:stretch>
        </p:blipFill>
        <p:spPr>
          <a:xfrm>
            <a:off x="7640417" y="4153384"/>
            <a:ext cx="4250715" cy="6569286"/>
          </a:xfrm>
          <a:prstGeom prst="rect">
            <a:avLst/>
          </a:prstGeom>
        </p:spPr>
      </p:pic>
    </p:spTree>
    <p:extLst>
      <p:ext uri="{BB962C8B-B14F-4D97-AF65-F5344CB8AC3E}">
        <p14:creationId xmlns:p14="http://schemas.microsoft.com/office/powerpoint/2010/main" val="87078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F1FA-E9FE-AA80-A256-9C6819B096D4}"/>
              </a:ext>
            </a:extLst>
          </p:cNvPr>
          <p:cNvSpPr>
            <a:spLocks noGrp="1"/>
          </p:cNvSpPr>
          <p:nvPr>
            <p:ph type="title"/>
          </p:nvPr>
        </p:nvSpPr>
        <p:spPr/>
        <p:txBody>
          <a:bodyPr/>
          <a:lstStyle/>
          <a:p>
            <a:r>
              <a:rPr lang="en-US" dirty="0"/>
              <a:t>Current Activity</a:t>
            </a:r>
          </a:p>
        </p:txBody>
      </p:sp>
      <p:sp>
        <p:nvSpPr>
          <p:cNvPr id="3" name="Content Placeholder 2">
            <a:extLst>
              <a:ext uri="{FF2B5EF4-FFF2-40B4-BE49-F238E27FC236}">
                <a16:creationId xmlns:a16="http://schemas.microsoft.com/office/drawing/2014/main" id="{3AA683D3-4A60-C057-8117-4DC07DFD84B9}"/>
              </a:ext>
            </a:extLst>
          </p:cNvPr>
          <p:cNvSpPr>
            <a:spLocks noGrp="1"/>
          </p:cNvSpPr>
          <p:nvPr>
            <p:ph idx="1"/>
          </p:nvPr>
        </p:nvSpPr>
        <p:spPr>
          <a:xfrm>
            <a:off x="838199" y="1825625"/>
            <a:ext cx="11080531" cy="4351338"/>
          </a:xfrm>
        </p:spPr>
        <p:txBody>
          <a:bodyPr>
            <a:normAutofit/>
          </a:bodyPr>
          <a:lstStyle/>
          <a:p>
            <a:r>
              <a:rPr lang="en-GB" b="0" i="1" u="none" strike="noStrike" dirty="0">
                <a:solidFill>
                  <a:srgbClr val="242424"/>
                </a:solidFill>
                <a:effectLst/>
                <a:latin typeface="Segoe UI" panose="020B0502040204020203" pitchFamily="34" charset="0"/>
              </a:rPr>
              <a:t>Cultivating and Coordinating Positive </a:t>
            </a:r>
            <a:br>
              <a:rPr lang="en-GB" b="0" i="1" u="none" strike="noStrike" dirty="0">
                <a:solidFill>
                  <a:srgbClr val="242424"/>
                </a:solidFill>
                <a:effectLst/>
                <a:latin typeface="Segoe UI" panose="020B0502040204020203" pitchFamily="34" charset="0"/>
              </a:rPr>
            </a:br>
            <a:r>
              <a:rPr lang="en-GB" b="0" i="1" u="none" strike="noStrike" dirty="0">
                <a:solidFill>
                  <a:srgbClr val="242424"/>
                </a:solidFill>
                <a:effectLst/>
                <a:latin typeface="Segoe UI" panose="020B0502040204020203" pitchFamily="34" charset="0"/>
              </a:rPr>
              <a:t>Research Culture for LGBTQ+ STEM Researchers</a:t>
            </a:r>
          </a:p>
          <a:p>
            <a:pPr lvl="1"/>
            <a:r>
              <a:rPr lang="en-GB" dirty="0">
                <a:solidFill>
                  <a:srgbClr val="242424"/>
                </a:solidFill>
                <a:latin typeface="Segoe UI" panose="020B0502040204020203" pitchFamily="34" charset="0"/>
              </a:rPr>
              <a:t>Mentorship Scheme for Early Career LGBTQ+ Mathematicians / Statisticians</a:t>
            </a:r>
          </a:p>
          <a:p>
            <a:pPr lvl="1"/>
            <a:r>
              <a:rPr lang="en-GB" dirty="0">
                <a:solidFill>
                  <a:srgbClr val="242424"/>
                </a:solidFill>
                <a:latin typeface="Segoe UI" panose="020B0502040204020203" pitchFamily="34" charset="0"/>
              </a:rPr>
              <a:t>Joint with Rowland Seymour / Daniel Herring</a:t>
            </a:r>
          </a:p>
          <a:p>
            <a:pPr lvl="1"/>
            <a:endParaRPr lang="en-GB" dirty="0">
              <a:solidFill>
                <a:srgbClr val="242424"/>
              </a:solidFill>
              <a:latin typeface="Segoe UI" panose="020B0502040204020203" pitchFamily="34" charset="0"/>
            </a:endParaRPr>
          </a:p>
          <a:p>
            <a:pPr lvl="1"/>
            <a:r>
              <a:rPr lang="en-GB" dirty="0">
                <a:solidFill>
                  <a:srgbClr val="242424"/>
                </a:solidFill>
                <a:latin typeface="Segoe UI" panose="020B0502040204020203" pitchFamily="34" charset="0"/>
              </a:rPr>
              <a:t>Roundtables with professional bodies to outline best practice for LGBTQ+ inclusion</a:t>
            </a:r>
          </a:p>
          <a:p>
            <a:pPr marL="0" indent="0">
              <a:buNone/>
            </a:pPr>
            <a:endParaRPr lang="en-GB" dirty="0">
              <a:solidFill>
                <a:srgbClr val="242424"/>
              </a:solidFill>
              <a:latin typeface="Segoe UI" panose="020B0502040204020203" pitchFamily="34" charset="0"/>
            </a:endParaRPr>
          </a:p>
          <a:p>
            <a:r>
              <a:rPr lang="en-GB" dirty="0">
                <a:solidFill>
                  <a:srgbClr val="242424"/>
                </a:solidFill>
                <a:latin typeface="Segoe UI" panose="020B0502040204020203" pitchFamily="34" charset="0"/>
              </a:rPr>
              <a:t>LGBTQ Maths Day – November! </a:t>
            </a:r>
            <a:endParaRPr lang="en-US" dirty="0"/>
          </a:p>
        </p:txBody>
      </p:sp>
      <p:pic>
        <p:nvPicPr>
          <p:cNvPr id="6" name="Picture 5">
            <a:extLst>
              <a:ext uri="{FF2B5EF4-FFF2-40B4-BE49-F238E27FC236}">
                <a16:creationId xmlns:a16="http://schemas.microsoft.com/office/drawing/2014/main" id="{CD4557D3-9248-9FD9-A762-238B3B54D9EE}"/>
              </a:ext>
            </a:extLst>
          </p:cNvPr>
          <p:cNvPicPr>
            <a:picLocks noChangeAspect="1"/>
          </p:cNvPicPr>
          <p:nvPr/>
        </p:nvPicPr>
        <p:blipFill>
          <a:blip r:embed="rId2"/>
          <a:stretch>
            <a:fillRect/>
          </a:stretch>
        </p:blipFill>
        <p:spPr>
          <a:xfrm>
            <a:off x="8543525" y="1121653"/>
            <a:ext cx="3375205" cy="1407943"/>
          </a:xfrm>
          <a:prstGeom prst="rect">
            <a:avLst/>
          </a:prstGeom>
        </p:spPr>
      </p:pic>
      <p:pic>
        <p:nvPicPr>
          <p:cNvPr id="8" name="Picture 7">
            <a:extLst>
              <a:ext uri="{FF2B5EF4-FFF2-40B4-BE49-F238E27FC236}">
                <a16:creationId xmlns:a16="http://schemas.microsoft.com/office/drawing/2014/main" id="{CCC1EA2F-AAD0-8FFA-60AE-FDBE5D264B1A}"/>
              </a:ext>
            </a:extLst>
          </p:cNvPr>
          <p:cNvPicPr>
            <a:picLocks noChangeAspect="1"/>
          </p:cNvPicPr>
          <p:nvPr/>
        </p:nvPicPr>
        <p:blipFill>
          <a:blip r:embed="rId3"/>
          <a:stretch>
            <a:fillRect/>
          </a:stretch>
        </p:blipFill>
        <p:spPr>
          <a:xfrm>
            <a:off x="6378464" y="5070475"/>
            <a:ext cx="975373" cy="975373"/>
          </a:xfrm>
          <a:prstGeom prst="rect">
            <a:avLst/>
          </a:prstGeom>
        </p:spPr>
      </p:pic>
      <p:pic>
        <p:nvPicPr>
          <p:cNvPr id="9" name="Picture 8">
            <a:extLst>
              <a:ext uri="{FF2B5EF4-FFF2-40B4-BE49-F238E27FC236}">
                <a16:creationId xmlns:a16="http://schemas.microsoft.com/office/drawing/2014/main" id="{E974AEA7-8E01-A439-6FB7-5704BC3C145C}"/>
              </a:ext>
            </a:extLst>
          </p:cNvPr>
          <p:cNvPicPr>
            <a:picLocks noChangeAspect="1"/>
          </p:cNvPicPr>
          <p:nvPr/>
        </p:nvPicPr>
        <p:blipFill>
          <a:blip r:embed="rId4"/>
          <a:stretch>
            <a:fillRect/>
          </a:stretch>
        </p:blipFill>
        <p:spPr>
          <a:xfrm>
            <a:off x="7353837" y="5070475"/>
            <a:ext cx="3347864" cy="1044803"/>
          </a:xfrm>
          <a:prstGeom prst="rect">
            <a:avLst/>
          </a:prstGeom>
        </p:spPr>
      </p:pic>
    </p:spTree>
    <p:extLst>
      <p:ext uri="{BB962C8B-B14F-4D97-AF65-F5344CB8AC3E}">
        <p14:creationId xmlns:p14="http://schemas.microsoft.com/office/powerpoint/2010/main" val="79798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9DE20-3B70-6987-FC62-238E04FEE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CF8CAF-9D5A-F7D5-75D0-7CF90414091C}"/>
              </a:ext>
            </a:extLst>
          </p:cNvPr>
          <p:cNvSpPr>
            <a:spLocks noGrp="1"/>
          </p:cNvSpPr>
          <p:nvPr>
            <p:ph type="title"/>
          </p:nvPr>
        </p:nvSpPr>
        <p:spPr/>
        <p:txBody>
          <a:bodyPr/>
          <a:lstStyle/>
          <a:p>
            <a:r>
              <a:rPr lang="en-US" dirty="0"/>
              <a:t>What interventions should we try to do?</a:t>
            </a:r>
          </a:p>
        </p:txBody>
      </p:sp>
      <p:sp>
        <p:nvSpPr>
          <p:cNvPr id="3" name="Content Placeholder 2">
            <a:extLst>
              <a:ext uri="{FF2B5EF4-FFF2-40B4-BE49-F238E27FC236}">
                <a16:creationId xmlns:a16="http://schemas.microsoft.com/office/drawing/2014/main" id="{4C06FBA4-A608-2EC0-C459-E8489784114F}"/>
              </a:ext>
            </a:extLst>
          </p:cNvPr>
          <p:cNvSpPr>
            <a:spLocks noGrp="1"/>
          </p:cNvSpPr>
          <p:nvPr>
            <p:ph idx="1"/>
          </p:nvPr>
        </p:nvSpPr>
        <p:spPr>
          <a:xfrm>
            <a:off x="838200" y="1374864"/>
            <a:ext cx="10515600" cy="4510781"/>
          </a:xfrm>
        </p:spPr>
        <p:txBody>
          <a:bodyPr>
            <a:normAutofit/>
          </a:bodyPr>
          <a:lstStyle/>
          <a:p>
            <a:r>
              <a:rPr lang="en-US" dirty="0"/>
              <a:t>What group do you want to create an action for?</a:t>
            </a:r>
          </a:p>
          <a:p>
            <a:r>
              <a:rPr lang="en-US" dirty="0"/>
              <a:t>What issue do you want to address?</a:t>
            </a:r>
          </a:p>
          <a:p>
            <a:pPr marL="0" indent="0">
              <a:buNone/>
            </a:pPr>
            <a:endParaRPr lang="en-US" dirty="0"/>
          </a:p>
          <a:p>
            <a:pPr marL="0" indent="0">
              <a:buNone/>
            </a:pPr>
            <a:endParaRPr lang="en-US" dirty="0"/>
          </a:p>
        </p:txBody>
      </p:sp>
      <p:graphicFrame>
        <p:nvGraphicFramePr>
          <p:cNvPr id="4" name="Content Placeholder 11">
            <a:extLst>
              <a:ext uri="{FF2B5EF4-FFF2-40B4-BE49-F238E27FC236}">
                <a16:creationId xmlns:a16="http://schemas.microsoft.com/office/drawing/2014/main" id="{BEC7C473-1A01-90CA-6D63-C7AAA900CA9F}"/>
              </a:ext>
            </a:extLst>
          </p:cNvPr>
          <p:cNvGraphicFramePr>
            <a:graphicFrameLocks/>
          </p:cNvGraphicFramePr>
          <p:nvPr>
            <p:extLst>
              <p:ext uri="{D42A27DB-BD31-4B8C-83A1-F6EECF244321}">
                <p14:modId xmlns:p14="http://schemas.microsoft.com/office/powerpoint/2010/main" val="3100931630"/>
              </p:ext>
            </p:extLst>
          </p:nvPr>
        </p:nvGraphicFramePr>
        <p:xfrm>
          <a:off x="838200" y="2884326"/>
          <a:ext cx="10885717" cy="3733122"/>
        </p:xfrm>
        <a:graphic>
          <a:graphicData uri="http://schemas.openxmlformats.org/drawingml/2006/table">
            <a:tbl>
              <a:tblPr firstRow="1" bandRow="1">
                <a:tableStyleId>{8799B23B-EC83-4686-B30A-512413B5E67A}</a:tableStyleId>
              </a:tblPr>
              <a:tblGrid>
                <a:gridCol w="1816695">
                  <a:extLst>
                    <a:ext uri="{9D8B030D-6E8A-4147-A177-3AD203B41FA5}">
                      <a16:colId xmlns:a16="http://schemas.microsoft.com/office/drawing/2014/main" val="9864581"/>
                    </a:ext>
                  </a:extLst>
                </a:gridCol>
                <a:gridCol w="1802241">
                  <a:extLst>
                    <a:ext uri="{9D8B030D-6E8A-4147-A177-3AD203B41FA5}">
                      <a16:colId xmlns:a16="http://schemas.microsoft.com/office/drawing/2014/main" val="3015469780"/>
                    </a:ext>
                  </a:extLst>
                </a:gridCol>
                <a:gridCol w="1802241">
                  <a:extLst>
                    <a:ext uri="{9D8B030D-6E8A-4147-A177-3AD203B41FA5}">
                      <a16:colId xmlns:a16="http://schemas.microsoft.com/office/drawing/2014/main" val="2579261462"/>
                    </a:ext>
                  </a:extLst>
                </a:gridCol>
                <a:gridCol w="1392759">
                  <a:extLst>
                    <a:ext uri="{9D8B030D-6E8A-4147-A177-3AD203B41FA5}">
                      <a16:colId xmlns:a16="http://schemas.microsoft.com/office/drawing/2014/main" val="1306805364"/>
                    </a:ext>
                  </a:extLst>
                </a:gridCol>
                <a:gridCol w="1957588">
                  <a:extLst>
                    <a:ext uri="{9D8B030D-6E8A-4147-A177-3AD203B41FA5}">
                      <a16:colId xmlns:a16="http://schemas.microsoft.com/office/drawing/2014/main" val="470453375"/>
                    </a:ext>
                  </a:extLst>
                </a:gridCol>
                <a:gridCol w="2114193">
                  <a:extLst>
                    <a:ext uri="{9D8B030D-6E8A-4147-A177-3AD203B41FA5}">
                      <a16:colId xmlns:a16="http://schemas.microsoft.com/office/drawing/2014/main" val="560487133"/>
                    </a:ext>
                  </a:extLst>
                </a:gridCol>
              </a:tblGrid>
              <a:tr h="515507">
                <a:tc>
                  <a:txBody>
                    <a:bodyPr/>
                    <a:lstStyle/>
                    <a:p>
                      <a:endParaRPr lang="en-US" dirty="0"/>
                    </a:p>
                  </a:txBody>
                  <a:tcPr/>
                </a:tc>
                <a:tc>
                  <a:txBody>
                    <a:bodyPr/>
                    <a:lstStyle/>
                    <a:p>
                      <a:r>
                        <a:rPr lang="en-US" dirty="0">
                          <a:solidFill>
                            <a:schemeClr val="tx1"/>
                          </a:solidFill>
                        </a:rPr>
                        <a:t>UG Students</a:t>
                      </a:r>
                    </a:p>
                  </a:txBody>
                  <a:tcPr/>
                </a:tc>
                <a:tc>
                  <a:txBody>
                    <a:bodyPr/>
                    <a:lstStyle/>
                    <a:p>
                      <a:r>
                        <a:rPr lang="en-US" dirty="0">
                          <a:solidFill>
                            <a:schemeClr val="tx1"/>
                          </a:solidFill>
                        </a:rPr>
                        <a:t>PGR / Postdoc</a:t>
                      </a:r>
                    </a:p>
                  </a:txBody>
                  <a:tcPr/>
                </a:tc>
                <a:tc>
                  <a:txBody>
                    <a:bodyPr/>
                    <a:lstStyle/>
                    <a:p>
                      <a:r>
                        <a:rPr lang="en-US" dirty="0">
                          <a:solidFill>
                            <a:schemeClr val="tx1"/>
                          </a:solidFill>
                        </a:rPr>
                        <a:t>Staff</a:t>
                      </a:r>
                    </a:p>
                  </a:txBody>
                  <a:tcPr/>
                </a:tc>
                <a:tc>
                  <a:txBody>
                    <a:bodyPr/>
                    <a:lstStyle/>
                    <a:p>
                      <a:r>
                        <a:rPr lang="en-US" dirty="0">
                          <a:solidFill>
                            <a:schemeClr val="tx1"/>
                          </a:solidFill>
                        </a:rPr>
                        <a:t>Local community</a:t>
                      </a:r>
                    </a:p>
                  </a:txBody>
                  <a:tcPr/>
                </a:tc>
                <a:tc>
                  <a:txBody>
                    <a:bodyPr/>
                    <a:lstStyle/>
                    <a:p>
                      <a:r>
                        <a:rPr lang="en-US" dirty="0">
                          <a:solidFill>
                            <a:schemeClr val="tx1"/>
                          </a:solidFill>
                        </a:rPr>
                        <a:t>Research community</a:t>
                      </a:r>
                    </a:p>
                  </a:txBody>
                  <a:tcPr/>
                </a:tc>
                <a:extLst>
                  <a:ext uri="{0D108BD9-81ED-4DB2-BD59-A6C34878D82A}">
                    <a16:rowId xmlns:a16="http://schemas.microsoft.com/office/drawing/2014/main" val="466273326"/>
                  </a:ext>
                </a:extLst>
              </a:tr>
              <a:tr h="515507">
                <a:tc>
                  <a:txBody>
                    <a:bodyPr/>
                    <a:lstStyle/>
                    <a:p>
                      <a:r>
                        <a:rPr lang="en-US" dirty="0"/>
                        <a:t>Safeguarding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07777909"/>
                  </a:ext>
                </a:extLst>
              </a:tr>
              <a:tr h="515507">
                <a:tc>
                  <a:txBody>
                    <a:bodyPr/>
                    <a:lstStyle/>
                    <a:p>
                      <a:r>
                        <a:rPr lang="en-US" dirty="0"/>
                        <a:t>Visibility</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59624660"/>
                  </a:ext>
                </a:extLst>
              </a:tr>
              <a:tr h="515507">
                <a:tc>
                  <a:txBody>
                    <a:bodyPr/>
                    <a:lstStyle/>
                    <a:p>
                      <a:r>
                        <a:rPr lang="en-US" dirty="0"/>
                        <a:t>Hiring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98920859"/>
                  </a:ext>
                </a:extLst>
              </a:tr>
              <a:tr h="515507">
                <a:tc>
                  <a:txBody>
                    <a:bodyPr/>
                    <a:lstStyle/>
                    <a:p>
                      <a:r>
                        <a:rPr lang="en-US" dirty="0"/>
                        <a:t>Platforming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89127968"/>
                  </a:ext>
                </a:extLst>
              </a:tr>
              <a:tr h="515507">
                <a:tc>
                  <a:txBody>
                    <a:bodyPr/>
                    <a:lstStyle/>
                    <a:p>
                      <a:r>
                        <a:rPr lang="en-US" dirty="0"/>
                        <a:t>Enabling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21605422"/>
                  </a:ext>
                </a:extLst>
              </a:tr>
              <a:tr h="515507">
                <a:tc>
                  <a:txBody>
                    <a:bodyPr/>
                    <a:lstStyle/>
                    <a:p>
                      <a:r>
                        <a:rPr lang="en-US" dirty="0"/>
                        <a:t>Empowering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23209545"/>
                  </a:ext>
                </a:extLst>
              </a:tr>
            </a:tbl>
          </a:graphicData>
        </a:graphic>
      </p:graphicFrame>
    </p:spTree>
    <p:extLst>
      <p:ext uri="{BB962C8B-B14F-4D97-AF65-F5344CB8AC3E}">
        <p14:creationId xmlns:p14="http://schemas.microsoft.com/office/powerpoint/2010/main" val="2052908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F4B24-977A-E511-2F42-138F724C0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9E2FD-3231-77D0-5D40-3F4387337D6C}"/>
              </a:ext>
            </a:extLst>
          </p:cNvPr>
          <p:cNvSpPr>
            <a:spLocks noGrp="1"/>
          </p:cNvSpPr>
          <p:nvPr>
            <p:ph type="title"/>
          </p:nvPr>
        </p:nvSpPr>
        <p:spPr/>
        <p:txBody>
          <a:bodyPr/>
          <a:lstStyle/>
          <a:p>
            <a:r>
              <a:rPr lang="en-US" dirty="0"/>
              <a:t>What interventions should we try to do?</a:t>
            </a:r>
          </a:p>
        </p:txBody>
      </p:sp>
      <p:sp>
        <p:nvSpPr>
          <p:cNvPr id="3" name="Content Placeholder 2">
            <a:extLst>
              <a:ext uri="{FF2B5EF4-FFF2-40B4-BE49-F238E27FC236}">
                <a16:creationId xmlns:a16="http://schemas.microsoft.com/office/drawing/2014/main" id="{2C135B5A-7AFE-B150-D0B2-A2786F3F8ECA}"/>
              </a:ext>
            </a:extLst>
          </p:cNvPr>
          <p:cNvSpPr>
            <a:spLocks noGrp="1"/>
          </p:cNvSpPr>
          <p:nvPr>
            <p:ph idx="1"/>
          </p:nvPr>
        </p:nvSpPr>
        <p:spPr>
          <a:xfrm>
            <a:off x="838200" y="1825625"/>
            <a:ext cx="10515600" cy="4510781"/>
          </a:xfrm>
        </p:spPr>
        <p:txBody>
          <a:bodyPr>
            <a:normAutofit lnSpcReduction="10000"/>
          </a:bodyPr>
          <a:lstStyle/>
          <a:p>
            <a:r>
              <a:rPr lang="en-US" dirty="0"/>
              <a:t>What group do you want to create an action for?</a:t>
            </a:r>
          </a:p>
          <a:p>
            <a:r>
              <a:rPr lang="en-US" dirty="0"/>
              <a:t>What issue do you want to address?</a:t>
            </a:r>
          </a:p>
          <a:p>
            <a:pPr lvl="1"/>
            <a:r>
              <a:rPr lang="en-US" dirty="0"/>
              <a:t>Consult the group that you want to help, but do the grunt work to ensure they are not overtaxed.</a:t>
            </a:r>
          </a:p>
          <a:p>
            <a:pPr lvl="1"/>
            <a:r>
              <a:rPr lang="en-US" dirty="0"/>
              <a:t>Identify the resources needed and secure them</a:t>
            </a:r>
          </a:p>
          <a:p>
            <a:pPr lvl="1"/>
            <a:endParaRPr lang="en-US" dirty="0"/>
          </a:p>
          <a:p>
            <a:r>
              <a:rPr lang="en-US" dirty="0"/>
              <a:t>Execute</a:t>
            </a:r>
          </a:p>
          <a:p>
            <a:endParaRPr lang="en-US" dirty="0"/>
          </a:p>
          <a:p>
            <a:r>
              <a:rPr lang="en-US" dirty="0"/>
              <a:t>Use this to build policies after engaging, try them out, monitor if they actually work, evolve them if they don’t, then embed them through practice and making a system to make efficient.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620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9E55-6C35-95E1-1BBB-69039412ACC6}"/>
              </a:ext>
            </a:extLst>
          </p:cNvPr>
          <p:cNvSpPr>
            <a:spLocks noGrp="1"/>
          </p:cNvSpPr>
          <p:nvPr>
            <p:ph type="title"/>
          </p:nvPr>
        </p:nvSpPr>
        <p:spPr/>
        <p:txBody>
          <a:bodyPr/>
          <a:lstStyle/>
          <a:p>
            <a:r>
              <a:rPr lang="en-US" dirty="0"/>
              <a:t>What is Allyship?</a:t>
            </a:r>
          </a:p>
        </p:txBody>
      </p:sp>
      <p:sp>
        <p:nvSpPr>
          <p:cNvPr id="3" name="Content Placeholder 2">
            <a:extLst>
              <a:ext uri="{FF2B5EF4-FFF2-40B4-BE49-F238E27FC236}">
                <a16:creationId xmlns:a16="http://schemas.microsoft.com/office/drawing/2014/main" id="{28D009FC-D492-409F-11E2-BD9190D48570}"/>
              </a:ext>
            </a:extLst>
          </p:cNvPr>
          <p:cNvSpPr>
            <a:spLocks noGrp="1"/>
          </p:cNvSpPr>
          <p:nvPr>
            <p:ph idx="1"/>
          </p:nvPr>
        </p:nvSpPr>
        <p:spPr>
          <a:xfrm>
            <a:off x="1024129" y="2285999"/>
            <a:ext cx="8272272" cy="4199467"/>
          </a:xfrm>
        </p:spPr>
        <p:txBody>
          <a:bodyPr/>
          <a:lstStyle/>
          <a:p>
            <a:r>
              <a:rPr lang="en-US" dirty="0">
                <a:latin typeface="Aptos" panose="020B0004020202020204" pitchFamily="34" charset="0"/>
              </a:rPr>
              <a:t>Allyship is the active support and advocacy for the equality, rights, dignity and inclusion of LGBTQ+ people. An ally is someone who performs actions to support LGBTQ+ people, without the expectation of getting something back in return.</a:t>
            </a:r>
          </a:p>
          <a:p>
            <a:r>
              <a:rPr lang="en-US" dirty="0">
                <a:latin typeface="Aptos" panose="020B0004020202020204" pitchFamily="34" charset="0"/>
              </a:rPr>
              <a:t>It is </a:t>
            </a:r>
            <a:r>
              <a:rPr lang="en-US" b="1" dirty="0">
                <a:latin typeface="Aptos" panose="020B0004020202020204" pitchFamily="34" charset="0"/>
              </a:rPr>
              <a:t>action-focused</a:t>
            </a:r>
            <a:r>
              <a:rPr lang="en-US" dirty="0">
                <a:latin typeface="Aptos" panose="020B0004020202020204" pitchFamily="34" charset="0"/>
              </a:rPr>
              <a:t>. It is not wearing a rainbow lanyard after taking a training to understand struggles of LGBTQ+ people. Requires:</a:t>
            </a:r>
          </a:p>
          <a:p>
            <a:pPr marL="457200" indent="-457200">
              <a:buFont typeface="+mj-lt"/>
              <a:buAutoNum type="arabicPeriod"/>
            </a:pPr>
            <a:r>
              <a:rPr lang="en-US" dirty="0">
                <a:latin typeface="Aptos" panose="020B0004020202020204" pitchFamily="34" charset="0"/>
              </a:rPr>
              <a:t>Listening – </a:t>
            </a:r>
            <a:r>
              <a:rPr lang="en-US" dirty="0" err="1">
                <a:latin typeface="Aptos" panose="020B0004020202020204" pitchFamily="34" charset="0"/>
              </a:rPr>
              <a:t>Prioritising</a:t>
            </a:r>
            <a:r>
              <a:rPr lang="en-US" dirty="0">
                <a:latin typeface="Aptos" panose="020B0004020202020204" pitchFamily="34" charset="0"/>
              </a:rPr>
              <a:t> LGBTQ+ voices and centering on their needs</a:t>
            </a:r>
          </a:p>
          <a:p>
            <a:pPr marL="457200" indent="-457200">
              <a:buFont typeface="+mj-lt"/>
              <a:buAutoNum type="arabicPeriod"/>
            </a:pPr>
            <a:r>
              <a:rPr lang="en-US" dirty="0">
                <a:latin typeface="Aptos" panose="020B0004020202020204" pitchFamily="34" charset="0"/>
              </a:rPr>
              <a:t>Advocacy – Identifying and executing on initiatives to strive for equality</a:t>
            </a:r>
          </a:p>
          <a:p>
            <a:pPr marL="457200" indent="-457200">
              <a:buFont typeface="+mj-lt"/>
              <a:buAutoNum type="arabicPeriod"/>
            </a:pPr>
            <a:r>
              <a:rPr lang="en-US" dirty="0">
                <a:latin typeface="Aptos" panose="020B0004020202020204" pitchFamily="34" charset="0"/>
              </a:rPr>
              <a:t>Continuing Development – Accepting feedback and improving</a:t>
            </a:r>
          </a:p>
        </p:txBody>
      </p:sp>
      <p:pic>
        <p:nvPicPr>
          <p:cNvPr id="5" name="Picture 4" descr="A qr code with a black and white background&#10;&#10;AI-generated content may be incorrect.">
            <a:extLst>
              <a:ext uri="{FF2B5EF4-FFF2-40B4-BE49-F238E27FC236}">
                <a16:creationId xmlns:a16="http://schemas.microsoft.com/office/drawing/2014/main" id="{C6496C50-5055-2052-89F2-4F548C24D3C7}"/>
              </a:ext>
            </a:extLst>
          </p:cNvPr>
          <p:cNvPicPr>
            <a:picLocks noChangeAspect="1"/>
          </p:cNvPicPr>
          <p:nvPr/>
        </p:nvPicPr>
        <p:blipFill>
          <a:blip r:embed="rId2"/>
          <a:stretch>
            <a:fillRect/>
          </a:stretch>
        </p:blipFill>
        <p:spPr>
          <a:xfrm>
            <a:off x="9296401" y="585216"/>
            <a:ext cx="2544417" cy="2544417"/>
          </a:xfrm>
          <a:prstGeom prst="rect">
            <a:avLst/>
          </a:prstGeom>
        </p:spPr>
      </p:pic>
    </p:spTree>
    <p:extLst>
      <p:ext uri="{BB962C8B-B14F-4D97-AF65-F5344CB8AC3E}">
        <p14:creationId xmlns:p14="http://schemas.microsoft.com/office/powerpoint/2010/main" val="127740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DBB16-9F3A-E9F3-B905-A34DB32862E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230380-C117-8DB2-304B-831DF98871D2}"/>
              </a:ext>
            </a:extLst>
          </p:cNvPr>
          <p:cNvSpPr>
            <a:spLocks noGrp="1"/>
          </p:cNvSpPr>
          <p:nvPr>
            <p:ph type="title"/>
          </p:nvPr>
        </p:nvSpPr>
        <p:spPr/>
        <p:txBody>
          <a:bodyPr/>
          <a:lstStyle/>
          <a:p>
            <a:endParaRPr lang="en-US" dirty="0"/>
          </a:p>
        </p:txBody>
      </p:sp>
      <p:pic>
        <p:nvPicPr>
          <p:cNvPr id="8" name="Picture 7" descr="Graphical user interface, text&#10;&#10;Description automatically generated">
            <a:extLst>
              <a:ext uri="{FF2B5EF4-FFF2-40B4-BE49-F238E27FC236}">
                <a16:creationId xmlns:a16="http://schemas.microsoft.com/office/drawing/2014/main" id="{CB65675C-E5BF-5F5C-423C-F70F04685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611635"/>
          </a:xfrm>
          <a:prstGeom prst="rect">
            <a:avLst/>
          </a:prstGeom>
        </p:spPr>
      </p:pic>
      <p:sp>
        <p:nvSpPr>
          <p:cNvPr id="9" name="Content Placeholder 8">
            <a:extLst>
              <a:ext uri="{FF2B5EF4-FFF2-40B4-BE49-F238E27FC236}">
                <a16:creationId xmlns:a16="http://schemas.microsoft.com/office/drawing/2014/main" id="{43C90C02-B482-13DF-5EE7-2BFD3A4E6049}"/>
              </a:ext>
            </a:extLst>
          </p:cNvPr>
          <p:cNvSpPr txBox="1">
            <a:spLocks/>
          </p:cNvSpPr>
          <p:nvPr/>
        </p:nvSpPr>
        <p:spPr>
          <a:xfrm>
            <a:off x="505512" y="2738575"/>
            <a:ext cx="10363200" cy="3656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 ~ 25k, N_{</a:t>
            </a:r>
            <a:r>
              <a:rPr lang="en-GB" dirty="0" err="1"/>
              <a:t>lgbtq</a:t>
            </a:r>
            <a:r>
              <a:rPr lang="en-GB" dirty="0"/>
              <a:t>} ~ 1k</a:t>
            </a:r>
          </a:p>
          <a:p>
            <a:r>
              <a:rPr lang="en-GB" sz="1867" dirty="0"/>
              <a:t>less likely than their non-LGBTQ peers to have adequate career resources and opportunities for career advancement and are less likely to feel comfortable whistleblowing </a:t>
            </a:r>
          </a:p>
          <a:p>
            <a:r>
              <a:rPr lang="en-GB" sz="1867" dirty="0"/>
              <a:t>more likely to have experienced devaluation of their professional expertise </a:t>
            </a:r>
          </a:p>
          <a:p>
            <a:r>
              <a:rPr lang="en-GB" sz="1867" dirty="0"/>
              <a:t>more likely to report social exclusion by their workplace colleagues </a:t>
            </a:r>
          </a:p>
          <a:p>
            <a:r>
              <a:rPr lang="en-GB" sz="1867" b="1" dirty="0"/>
              <a:t>more likely to plan to leave their current STEM jobs and to intend to leave STEM entirely (controlling for other factors), and these differences are partly mediated by LGBTQ respondents’ greater likelihood of encountering career limitations, professional devaluation, and social exclusion. </a:t>
            </a:r>
          </a:p>
          <a:p>
            <a:endParaRPr lang="en-GB" sz="1867" dirty="0"/>
          </a:p>
          <a:p>
            <a:endParaRPr lang="en-GB" sz="1867" dirty="0"/>
          </a:p>
          <a:p>
            <a:endParaRPr lang="en-GB" sz="1867" dirty="0"/>
          </a:p>
          <a:p>
            <a:endParaRPr lang="en-GB" dirty="0"/>
          </a:p>
        </p:txBody>
      </p:sp>
    </p:spTree>
    <p:extLst>
      <p:ext uri="{BB962C8B-B14F-4D97-AF65-F5344CB8AC3E}">
        <p14:creationId xmlns:p14="http://schemas.microsoft.com/office/powerpoint/2010/main" val="3939698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 few more British Surveys:</a:t>
            </a:r>
          </a:p>
        </p:txBody>
      </p:sp>
      <p:pic>
        <p:nvPicPr>
          <p:cNvPr id="3" name="Picture 2" descr="Timeline&#10;&#10;Description automatically generated">
            <a:extLst>
              <a:ext uri="{FF2B5EF4-FFF2-40B4-BE49-F238E27FC236}">
                <a16:creationId xmlns:a16="http://schemas.microsoft.com/office/drawing/2014/main" id="{939BEED4-77D1-7145-9B02-232CCC708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79" y="1444666"/>
            <a:ext cx="2763004" cy="3904548"/>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160D6092-6E9C-1E43-8C64-054BCBA19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174" y="1401460"/>
            <a:ext cx="6864085" cy="1934843"/>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D4E48C6F-B3B5-584D-AE61-6FC3E4DA1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8982" y="3429000"/>
            <a:ext cx="4529740" cy="3313509"/>
          </a:xfrm>
          <a:prstGeom prst="rect">
            <a:avLst/>
          </a:prstGeom>
        </p:spPr>
      </p:pic>
      <p:sp>
        <p:nvSpPr>
          <p:cNvPr id="2" name="TextBox 1">
            <a:extLst>
              <a:ext uri="{FF2B5EF4-FFF2-40B4-BE49-F238E27FC236}">
                <a16:creationId xmlns:a16="http://schemas.microsoft.com/office/drawing/2014/main" id="{BC9AE5EE-2D62-F010-20DE-6FE6E7A0F13F}"/>
              </a:ext>
            </a:extLst>
          </p:cNvPr>
          <p:cNvSpPr txBox="1"/>
          <p:nvPr/>
        </p:nvSpPr>
        <p:spPr>
          <a:xfrm>
            <a:off x="701851" y="5413335"/>
            <a:ext cx="2777932" cy="1323439"/>
          </a:xfrm>
          <a:prstGeom prst="rect">
            <a:avLst/>
          </a:prstGeom>
          <a:noFill/>
        </p:spPr>
        <p:txBody>
          <a:bodyPr wrap="square" rtlCol="0">
            <a:spAutoFit/>
          </a:bodyPr>
          <a:lstStyle/>
          <a:p>
            <a:r>
              <a:rPr lang="en-GB" sz="1600" dirty="0">
                <a:latin typeface="Antarctica-Regular"/>
              </a:rPr>
              <a:t>28% of LGBTQ+ scientists in physics</a:t>
            </a:r>
            <a:r>
              <a:rPr lang="en-GB" sz="1600" dirty="0">
                <a:solidFill>
                  <a:srgbClr val="000000"/>
                </a:solidFill>
                <a:latin typeface="Antarctica-Regular"/>
              </a:rPr>
              <a:t>, chemistry and astronomy considered leaving their jobs because of discrimination at work</a:t>
            </a:r>
            <a:endParaRPr lang="en-US" sz="1600" dirty="0"/>
          </a:p>
        </p:txBody>
      </p:sp>
    </p:spTree>
    <p:extLst>
      <p:ext uri="{BB962C8B-B14F-4D97-AF65-F5344CB8AC3E}">
        <p14:creationId xmlns:p14="http://schemas.microsoft.com/office/powerpoint/2010/main" val="161084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7C6D0-61C2-A2E6-A8DA-A08B87E97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94A03D-50B9-DF18-B019-E0EDF6CC1240}"/>
              </a:ext>
            </a:extLst>
          </p:cNvPr>
          <p:cNvSpPr>
            <a:spLocks noGrp="1"/>
          </p:cNvSpPr>
          <p:nvPr>
            <p:ph type="title"/>
          </p:nvPr>
        </p:nvSpPr>
        <p:spPr/>
        <p:txBody>
          <a:bodyPr/>
          <a:lstStyle/>
          <a:p>
            <a:r>
              <a:rPr lang="en-GB" dirty="0"/>
              <a:t>Goal of today</a:t>
            </a:r>
            <a:endParaRPr lang="en-US" dirty="0"/>
          </a:p>
        </p:txBody>
      </p:sp>
      <p:sp>
        <p:nvSpPr>
          <p:cNvPr id="3" name="Content Placeholder 2">
            <a:extLst>
              <a:ext uri="{FF2B5EF4-FFF2-40B4-BE49-F238E27FC236}">
                <a16:creationId xmlns:a16="http://schemas.microsoft.com/office/drawing/2014/main" id="{9E70CCB5-DD82-C5A0-D093-7A50A30A2AE4}"/>
              </a:ext>
            </a:extLst>
          </p:cNvPr>
          <p:cNvSpPr>
            <a:spLocks noGrp="1"/>
          </p:cNvSpPr>
          <p:nvPr>
            <p:ph idx="1"/>
          </p:nvPr>
        </p:nvSpPr>
        <p:spPr>
          <a:xfrm>
            <a:off x="838199" y="1825625"/>
            <a:ext cx="11080531" cy="4351338"/>
          </a:xfrm>
        </p:spPr>
        <p:txBody>
          <a:bodyPr>
            <a:normAutofit lnSpcReduction="10000"/>
          </a:bodyPr>
          <a:lstStyle/>
          <a:p>
            <a:pPr marL="0" indent="0">
              <a:buNone/>
            </a:pPr>
            <a:endParaRPr lang="en-US" dirty="0"/>
          </a:p>
          <a:p>
            <a:r>
              <a:rPr lang="en-US" dirty="0"/>
              <a:t>This workshop aims to </a:t>
            </a:r>
            <a:r>
              <a:rPr lang="en-US" b="1" dirty="0"/>
              <a:t>identify ideas for work and initiatives </a:t>
            </a:r>
            <a:r>
              <a:rPr lang="en-US" dirty="0"/>
              <a:t>to support LGBTQ+ mathematicians.</a:t>
            </a:r>
            <a:br>
              <a:rPr lang="en-US" dirty="0"/>
            </a:br>
            <a:endParaRPr lang="en-US" dirty="0"/>
          </a:p>
          <a:p>
            <a:r>
              <a:rPr lang="en-US" dirty="0"/>
              <a:t>We will first outline basics quickly. These are well documented and prerequisite material for someone working in EDI. </a:t>
            </a:r>
          </a:p>
          <a:p>
            <a:endParaRPr lang="en-US" dirty="0"/>
          </a:p>
          <a:p>
            <a:r>
              <a:rPr lang="en-US" dirty="0"/>
              <a:t>I assume the terms nonbinary, trans, queer, etc. and standard struggles to be well-known.</a:t>
            </a:r>
            <a:br>
              <a:rPr lang="en-US" dirty="0"/>
            </a:br>
            <a:endParaRPr lang="en-US" dirty="0"/>
          </a:p>
          <a:p>
            <a:endParaRPr lang="en-US" dirty="0"/>
          </a:p>
          <a:p>
            <a:pPr marL="0" indent="0">
              <a:buNone/>
            </a:pPr>
            <a:endParaRPr lang="en-US" dirty="0"/>
          </a:p>
        </p:txBody>
      </p:sp>
    </p:spTree>
    <p:extLst>
      <p:ext uri="{BB962C8B-B14F-4D97-AF65-F5344CB8AC3E}">
        <p14:creationId xmlns:p14="http://schemas.microsoft.com/office/powerpoint/2010/main" val="31102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E4A4-DD9C-7DD7-8248-9C100B27F821}"/>
              </a:ext>
            </a:extLst>
          </p:cNvPr>
          <p:cNvSpPr>
            <a:spLocks noGrp="1"/>
          </p:cNvSpPr>
          <p:nvPr>
            <p:ph type="title"/>
          </p:nvPr>
        </p:nvSpPr>
        <p:spPr/>
        <p:txBody>
          <a:bodyPr/>
          <a:lstStyle/>
          <a:p>
            <a:r>
              <a:rPr lang="en-US" dirty="0"/>
              <a:t>Resources for the basics.</a:t>
            </a:r>
          </a:p>
        </p:txBody>
      </p:sp>
      <p:pic>
        <p:nvPicPr>
          <p:cNvPr id="8" name="Picture 7">
            <a:extLst>
              <a:ext uri="{FF2B5EF4-FFF2-40B4-BE49-F238E27FC236}">
                <a16:creationId xmlns:a16="http://schemas.microsoft.com/office/drawing/2014/main" id="{1DF872A1-C7DD-C0B4-AFA7-B97BEB8A5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440" y="1845014"/>
            <a:ext cx="4063690" cy="4022434"/>
          </a:xfrm>
          <a:prstGeom prst="rect">
            <a:avLst/>
          </a:prstGeom>
        </p:spPr>
      </p:pic>
      <p:pic>
        <p:nvPicPr>
          <p:cNvPr id="9" name="Picture 8">
            <a:extLst>
              <a:ext uri="{FF2B5EF4-FFF2-40B4-BE49-F238E27FC236}">
                <a16:creationId xmlns:a16="http://schemas.microsoft.com/office/drawing/2014/main" id="{0D38028C-8F2E-3B3B-79A7-087CFB812CE1}"/>
              </a:ext>
            </a:extLst>
          </p:cNvPr>
          <p:cNvPicPr>
            <a:picLocks noChangeAspect="1"/>
          </p:cNvPicPr>
          <p:nvPr/>
        </p:nvPicPr>
        <p:blipFill>
          <a:blip r:embed="rId3"/>
          <a:stretch>
            <a:fillRect/>
          </a:stretch>
        </p:blipFill>
        <p:spPr>
          <a:xfrm>
            <a:off x="5565683" y="1724812"/>
            <a:ext cx="3347864" cy="1044803"/>
          </a:xfrm>
          <a:prstGeom prst="rect">
            <a:avLst/>
          </a:prstGeom>
        </p:spPr>
      </p:pic>
      <p:sp>
        <p:nvSpPr>
          <p:cNvPr id="10" name="TextBox 9">
            <a:extLst>
              <a:ext uri="{FF2B5EF4-FFF2-40B4-BE49-F238E27FC236}">
                <a16:creationId xmlns:a16="http://schemas.microsoft.com/office/drawing/2014/main" id="{AFDF0735-ADF5-2092-EDD4-383D5468A2F5}"/>
              </a:ext>
            </a:extLst>
          </p:cNvPr>
          <p:cNvSpPr txBox="1"/>
          <p:nvPr/>
        </p:nvSpPr>
        <p:spPr>
          <a:xfrm>
            <a:off x="5565682" y="2840568"/>
            <a:ext cx="4949917" cy="861774"/>
          </a:xfrm>
          <a:prstGeom prst="rect">
            <a:avLst/>
          </a:prstGeom>
          <a:noFill/>
        </p:spPr>
        <p:txBody>
          <a:bodyPr wrap="square" rtlCol="0">
            <a:spAutoFit/>
          </a:bodyPr>
          <a:lstStyle/>
          <a:p>
            <a:r>
              <a:rPr lang="en-GB" sz="1600" b="0" i="0" u="none" strike="noStrike" dirty="0">
                <a:solidFill>
                  <a:srgbClr val="333333"/>
                </a:solidFill>
                <a:effectLst/>
                <a:latin typeface="Aptos" panose="020B0004020202020204" pitchFamily="34" charset="0"/>
              </a:rPr>
              <a:t>- Advice on Creating a Positive Environment at Events</a:t>
            </a:r>
          </a:p>
          <a:p>
            <a:r>
              <a:rPr lang="en-GB" sz="1600" b="0" dirty="0">
                <a:solidFill>
                  <a:srgbClr val="333333"/>
                </a:solidFill>
                <a:latin typeface="Aptos" panose="020B0004020202020204" pitchFamily="34" charset="0"/>
              </a:rPr>
              <a:t>- Advice on Diversity at Conferences and Seminars</a:t>
            </a:r>
            <a:endParaRPr lang="en-GB" sz="1600" b="0" i="0" u="none" strike="noStrike" dirty="0">
              <a:solidFill>
                <a:srgbClr val="333333"/>
              </a:solidFill>
              <a:effectLst/>
              <a:latin typeface="Aptos" panose="020B0004020202020204" pitchFamily="34" charset="0"/>
            </a:endParaRPr>
          </a:p>
          <a:p>
            <a:endParaRPr lang="en-US" dirty="0"/>
          </a:p>
        </p:txBody>
      </p:sp>
      <p:pic>
        <p:nvPicPr>
          <p:cNvPr id="4" name="Picture 3">
            <a:extLst>
              <a:ext uri="{FF2B5EF4-FFF2-40B4-BE49-F238E27FC236}">
                <a16:creationId xmlns:a16="http://schemas.microsoft.com/office/drawing/2014/main" id="{A6A33F26-07D5-380E-0F9B-C819F514105F}"/>
              </a:ext>
            </a:extLst>
          </p:cNvPr>
          <p:cNvPicPr>
            <a:picLocks noChangeAspect="1"/>
          </p:cNvPicPr>
          <p:nvPr/>
        </p:nvPicPr>
        <p:blipFill>
          <a:blip r:embed="rId4"/>
          <a:stretch>
            <a:fillRect/>
          </a:stretch>
        </p:blipFill>
        <p:spPr>
          <a:xfrm>
            <a:off x="5565683" y="3856231"/>
            <a:ext cx="3973384" cy="2665688"/>
          </a:xfrm>
          <a:prstGeom prst="rect">
            <a:avLst/>
          </a:prstGeom>
        </p:spPr>
      </p:pic>
      <p:pic>
        <p:nvPicPr>
          <p:cNvPr id="3" name="Picture 2" descr="Timeline&#10;&#10;Description automatically generated">
            <a:extLst>
              <a:ext uri="{FF2B5EF4-FFF2-40B4-BE49-F238E27FC236}">
                <a16:creationId xmlns:a16="http://schemas.microsoft.com/office/drawing/2014/main" id="{659C9A76-1E1A-0847-171A-6831BC57FA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8407" y="229951"/>
            <a:ext cx="1732170" cy="2447821"/>
          </a:xfrm>
          <a:prstGeom prst="rect">
            <a:avLst/>
          </a:prstGeom>
        </p:spPr>
      </p:pic>
      <p:sp>
        <p:nvSpPr>
          <p:cNvPr id="5" name="TextBox 4">
            <a:extLst>
              <a:ext uri="{FF2B5EF4-FFF2-40B4-BE49-F238E27FC236}">
                <a16:creationId xmlns:a16="http://schemas.microsoft.com/office/drawing/2014/main" id="{1804F1FB-0E8B-080D-1054-1EFD066B39EB}"/>
              </a:ext>
            </a:extLst>
          </p:cNvPr>
          <p:cNvSpPr txBox="1"/>
          <p:nvPr/>
        </p:nvSpPr>
        <p:spPr>
          <a:xfrm>
            <a:off x="928440" y="5867448"/>
            <a:ext cx="1707519" cy="338554"/>
          </a:xfrm>
          <a:prstGeom prst="rect">
            <a:avLst/>
          </a:prstGeom>
          <a:noFill/>
        </p:spPr>
        <p:txBody>
          <a:bodyPr wrap="none" rtlCol="0">
            <a:spAutoFit/>
          </a:bodyPr>
          <a:lstStyle/>
          <a:p>
            <a:r>
              <a:rPr lang="en-US" sz="1600" dirty="0"/>
              <a:t>Arxiv:1804.08406</a:t>
            </a:r>
          </a:p>
        </p:txBody>
      </p:sp>
    </p:spTree>
    <p:extLst>
      <p:ext uri="{BB962C8B-B14F-4D97-AF65-F5344CB8AC3E}">
        <p14:creationId xmlns:p14="http://schemas.microsoft.com/office/powerpoint/2010/main" val="235307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C655350-B702-B14C-B3BC-679E0A187734}"/>
              </a:ext>
            </a:extLst>
          </p:cNvPr>
          <p:cNvSpPr txBox="1">
            <a:spLocks/>
          </p:cNvSpPr>
          <p:nvPr/>
        </p:nvSpPr>
        <p:spPr>
          <a:xfrm>
            <a:off x="142718" y="659083"/>
            <a:ext cx="11906564" cy="6288241"/>
          </a:xfrm>
        </p:spPr>
        <p:txBody>
          <a:bodyPr numCol="3"/>
          <a:lstStyle>
            <a:lvl1pPr marL="0" indent="0" algn="ctr" rtl="0" eaLnBrk="0" fontAlgn="base" hangingPunct="0">
              <a:spcBef>
                <a:spcPct val="20000"/>
              </a:spcBef>
              <a:spcAft>
                <a:spcPct val="0"/>
              </a:spcAft>
              <a:buClr>
                <a:srgbClr val="0A648F"/>
              </a:buClr>
              <a:buSzPct val="80000"/>
              <a:buFont typeface="Wingdings" pitchFamily="2" charset="2"/>
              <a:buNone/>
              <a:defRPr sz="1800" baseline="0">
                <a:solidFill>
                  <a:schemeClr val="tx1"/>
                </a:solidFill>
                <a:latin typeface="+mn-lt"/>
                <a:ea typeface="ＭＳ Ｐゴシック" charset="0"/>
                <a:cs typeface="ＭＳ Ｐゴシック" charset="0"/>
              </a:defRPr>
            </a:lvl1pPr>
            <a:lvl2pPr marL="342900" indent="0" algn="ctr" rtl="0" eaLnBrk="0" fontAlgn="base" hangingPunct="0">
              <a:spcBef>
                <a:spcPct val="20000"/>
              </a:spcBef>
              <a:spcAft>
                <a:spcPct val="0"/>
              </a:spcAft>
              <a:buClr>
                <a:srgbClr val="0A648F"/>
              </a:buClr>
              <a:buNone/>
              <a:defRPr sz="1500">
                <a:solidFill>
                  <a:schemeClr val="tx1"/>
                </a:solidFill>
                <a:latin typeface="+mn-lt"/>
                <a:ea typeface="ＭＳ Ｐゴシック" charset="0"/>
              </a:defRPr>
            </a:lvl2pPr>
            <a:lvl3pPr marL="685800" indent="0" algn="ctr" rtl="0" eaLnBrk="0" fontAlgn="base" hangingPunct="0">
              <a:spcBef>
                <a:spcPct val="20000"/>
              </a:spcBef>
              <a:spcAft>
                <a:spcPct val="0"/>
              </a:spcAft>
              <a:buClr>
                <a:srgbClr val="0A648F"/>
              </a:buClr>
              <a:buSzPct val="65000"/>
              <a:buFont typeface="Wingdings" pitchFamily="2" charset="2"/>
              <a:buNone/>
              <a:defRPr sz="1350">
                <a:solidFill>
                  <a:schemeClr val="bg1"/>
                </a:solidFill>
                <a:latin typeface="+mn-lt"/>
                <a:ea typeface="ＭＳ Ｐゴシック" charset="0"/>
              </a:defRPr>
            </a:lvl3pPr>
            <a:lvl4pPr marL="1028700" indent="0" algn="ctr" rtl="0" eaLnBrk="0" fontAlgn="base" hangingPunct="0">
              <a:spcBef>
                <a:spcPct val="20000"/>
              </a:spcBef>
              <a:spcAft>
                <a:spcPct val="0"/>
              </a:spcAft>
              <a:buClr>
                <a:srgbClr val="0A648F"/>
              </a:buClr>
              <a:buSzPct val="80000"/>
              <a:buNone/>
              <a:defRPr sz="1200">
                <a:solidFill>
                  <a:schemeClr val="bg1"/>
                </a:solidFill>
                <a:latin typeface="+mn-lt"/>
                <a:ea typeface="ＭＳ Ｐゴシック" charset="0"/>
              </a:defRPr>
            </a:lvl4pPr>
            <a:lvl5pPr marL="1371600" indent="0" algn="ctr" rtl="0" eaLnBrk="0" fontAlgn="base" hangingPunct="0">
              <a:spcBef>
                <a:spcPct val="20000"/>
              </a:spcBef>
              <a:spcAft>
                <a:spcPct val="0"/>
              </a:spcAft>
              <a:buClr>
                <a:srgbClr val="0A648F"/>
              </a:buClr>
              <a:buSzPct val="90000"/>
              <a:buNone/>
              <a:defRPr sz="1200">
                <a:solidFill>
                  <a:schemeClr val="bg1"/>
                </a:solidFill>
                <a:latin typeface="+mn-lt"/>
                <a:ea typeface="ＭＳ Ｐゴシック" charset="0"/>
              </a:defRPr>
            </a:lvl5pPr>
            <a:lvl6pPr marL="1714500" indent="0" algn="ctr" rtl="0" fontAlgn="base">
              <a:spcBef>
                <a:spcPct val="20000"/>
              </a:spcBef>
              <a:spcAft>
                <a:spcPct val="0"/>
              </a:spcAft>
              <a:buClr>
                <a:srgbClr val="CCFFFF"/>
              </a:buClr>
              <a:buSzPct val="90000"/>
              <a:buNone/>
              <a:defRPr sz="1200" b="1">
                <a:solidFill>
                  <a:schemeClr val="tx1"/>
                </a:solidFill>
                <a:latin typeface="+mn-lt"/>
              </a:defRPr>
            </a:lvl6pPr>
            <a:lvl7pPr marL="2057400" indent="0" algn="ctr" rtl="0" fontAlgn="base">
              <a:spcBef>
                <a:spcPct val="20000"/>
              </a:spcBef>
              <a:spcAft>
                <a:spcPct val="0"/>
              </a:spcAft>
              <a:buClr>
                <a:srgbClr val="CCFFFF"/>
              </a:buClr>
              <a:buSzPct val="90000"/>
              <a:buNone/>
              <a:defRPr sz="1200" b="1">
                <a:solidFill>
                  <a:schemeClr val="tx1"/>
                </a:solidFill>
                <a:latin typeface="+mn-lt"/>
              </a:defRPr>
            </a:lvl7pPr>
            <a:lvl8pPr marL="2400300" indent="0" algn="ctr" rtl="0" fontAlgn="base">
              <a:spcBef>
                <a:spcPct val="20000"/>
              </a:spcBef>
              <a:spcAft>
                <a:spcPct val="0"/>
              </a:spcAft>
              <a:buClr>
                <a:srgbClr val="CCFFFF"/>
              </a:buClr>
              <a:buSzPct val="90000"/>
              <a:buNone/>
              <a:defRPr sz="1200" b="1">
                <a:solidFill>
                  <a:schemeClr val="tx1"/>
                </a:solidFill>
                <a:latin typeface="+mn-lt"/>
              </a:defRPr>
            </a:lvl8pPr>
            <a:lvl9pPr marL="2743200" indent="0" algn="ctr" rtl="0" fontAlgn="base">
              <a:spcBef>
                <a:spcPct val="20000"/>
              </a:spcBef>
              <a:spcAft>
                <a:spcPct val="0"/>
              </a:spcAft>
              <a:buClr>
                <a:srgbClr val="CCFFFF"/>
              </a:buClr>
              <a:buSzPct val="90000"/>
              <a:buNone/>
              <a:defRPr sz="1200" b="1">
                <a:solidFill>
                  <a:schemeClr val="tx1"/>
                </a:solidFill>
                <a:latin typeface="+mn-lt"/>
              </a:defRPr>
            </a:lvl9pPr>
          </a:lstStyle>
          <a:p>
            <a:pPr marL="609585" indent="-609585" algn="l">
              <a:buFont typeface="+mj-lt"/>
              <a:buAutoNum type="arabicPeriod"/>
            </a:pPr>
            <a:r>
              <a:rPr lang="en-GB" sz="1600" kern="0" dirty="0"/>
              <a:t>Platform LGBTQ+ people in research conferences through invited / plenary talks</a:t>
            </a:r>
          </a:p>
          <a:p>
            <a:pPr marL="609585" indent="-609585" algn="l">
              <a:buFont typeface="+mj-lt"/>
              <a:buAutoNum type="arabicPeriod"/>
            </a:pPr>
            <a:r>
              <a:rPr lang="en-GB" sz="1600" kern="0" dirty="0"/>
              <a:t>Hire LGBTQ+ people in research</a:t>
            </a:r>
          </a:p>
          <a:p>
            <a:pPr marL="609585" indent="-609585" algn="l">
              <a:buFont typeface="+mj-lt"/>
              <a:buAutoNum type="arabicPeriod"/>
            </a:pPr>
            <a:r>
              <a:rPr lang="en-GB" sz="1600" kern="0" dirty="0"/>
              <a:t>Safeguard LGBTQ+ people in all contexts</a:t>
            </a:r>
          </a:p>
          <a:p>
            <a:pPr marL="609585" indent="-609585" algn="l">
              <a:buFont typeface="+mj-lt"/>
              <a:buAutoNum type="arabicPeriod"/>
            </a:pPr>
            <a:r>
              <a:rPr lang="en-GB" sz="1600" kern="0" dirty="0"/>
              <a:t>Allow diverse life experiences for researchers / postgrads</a:t>
            </a:r>
          </a:p>
          <a:p>
            <a:pPr marL="609585" indent="-609585" algn="l">
              <a:buFont typeface="+mj-lt"/>
              <a:buAutoNum type="arabicPeriod"/>
            </a:pPr>
            <a:r>
              <a:rPr lang="en-GB" sz="1600" kern="0" dirty="0"/>
              <a:t>Promote a safe LGBTQ+ experience in the workplace</a:t>
            </a:r>
          </a:p>
          <a:p>
            <a:pPr marL="609585" indent="-609585" algn="l">
              <a:buFont typeface="+mj-lt"/>
              <a:buAutoNum type="arabicPeriod"/>
            </a:pPr>
            <a:r>
              <a:rPr lang="en-GB" sz="1600" kern="0" dirty="0"/>
              <a:t>Gender Neutral Bathrooms</a:t>
            </a:r>
          </a:p>
          <a:p>
            <a:pPr marL="609585" indent="-609585" algn="l">
              <a:buFont typeface="+mj-lt"/>
              <a:buAutoNum type="arabicPeriod"/>
            </a:pPr>
            <a:r>
              <a:rPr lang="en-GB" sz="1600" kern="0" dirty="0"/>
              <a:t>Acknowledge and reward (emotional) work of LGBTQ+ people</a:t>
            </a:r>
          </a:p>
          <a:p>
            <a:pPr marL="609585" indent="-609585" algn="l">
              <a:buFont typeface="+mj-lt"/>
              <a:buAutoNum type="arabicPeriod"/>
            </a:pPr>
            <a:r>
              <a:rPr lang="en-GB" sz="1600" kern="0" dirty="0"/>
              <a:t>Provide separate housing in conferences for LGBTQ+ people</a:t>
            </a:r>
          </a:p>
          <a:p>
            <a:pPr marL="609585" indent="-609585" algn="l">
              <a:buFont typeface="+mj-lt"/>
              <a:buAutoNum type="arabicPeriod"/>
            </a:pPr>
            <a:r>
              <a:rPr lang="en-GB" sz="1600" kern="0" dirty="0"/>
              <a:t>All editors should force their publishers to allow name changes for trans authors</a:t>
            </a:r>
          </a:p>
          <a:p>
            <a:pPr marL="609585" indent="-609585" algn="l">
              <a:buFont typeface="+mj-lt"/>
              <a:buAutoNum type="arabicPeriod"/>
            </a:pPr>
            <a:r>
              <a:rPr lang="en-GB" sz="1600" kern="0" dirty="0"/>
              <a:t>Recruit LGBTQ+ undergrads/postgrads/faculty</a:t>
            </a:r>
          </a:p>
          <a:p>
            <a:pPr marL="609585" indent="-609585" algn="l">
              <a:buFont typeface="+mj-lt"/>
              <a:buAutoNum type="arabicPeriod"/>
            </a:pPr>
            <a:r>
              <a:rPr lang="en-GB" sz="1600" kern="0" dirty="0"/>
              <a:t>Track LGBTQ+ identities when you track other identities</a:t>
            </a:r>
          </a:p>
          <a:p>
            <a:pPr marL="609585" indent="-609585" algn="l">
              <a:buFont typeface="+mj-lt"/>
              <a:buAutoNum type="arabicPeriod"/>
            </a:pPr>
            <a:endParaRPr lang="en-GB" sz="1600" kern="0" dirty="0"/>
          </a:p>
          <a:p>
            <a:pPr marL="609585" indent="-609585" algn="l">
              <a:buFont typeface="+mj-lt"/>
              <a:buAutoNum type="arabicPeriod"/>
            </a:pPr>
            <a:r>
              <a:rPr lang="en-GB" sz="1600" kern="0" dirty="0"/>
              <a:t>Use gender neutral language</a:t>
            </a:r>
          </a:p>
          <a:p>
            <a:pPr marL="609585" indent="-609585" algn="l">
              <a:buFont typeface="+mj-lt"/>
              <a:buAutoNum type="arabicPeriod"/>
            </a:pPr>
            <a:r>
              <a:rPr lang="en-GB" sz="1600" kern="0" dirty="0"/>
              <a:t>Pronouns in emails and conference badges</a:t>
            </a:r>
          </a:p>
          <a:p>
            <a:pPr marL="609585" indent="-609585" algn="l">
              <a:buFont typeface="+mj-lt"/>
              <a:buAutoNum type="arabicPeriod"/>
            </a:pPr>
            <a:r>
              <a:rPr lang="en-GB" sz="1600" kern="0" dirty="0"/>
              <a:t>Appoint a department liaison (this should not be additional work thrown onto your resident LGBTQ+ faculty member(s))</a:t>
            </a:r>
          </a:p>
          <a:p>
            <a:pPr marL="609585" indent="-609585" algn="l">
              <a:buFont typeface="+mj-lt"/>
              <a:buAutoNum type="arabicPeriod"/>
            </a:pPr>
            <a:r>
              <a:rPr lang="en-GB" sz="1600" kern="0" dirty="0"/>
              <a:t>Create safe spaces for LGBTQ people at work</a:t>
            </a:r>
          </a:p>
          <a:p>
            <a:pPr marL="609585" indent="-609585" algn="l">
              <a:buFont typeface="+mj-lt"/>
              <a:buAutoNum type="arabicPeriod"/>
            </a:pPr>
            <a:r>
              <a:rPr lang="en-GB" sz="1600" kern="0" dirty="0"/>
              <a:t>Provide a flexible way for people to escape a hostile lab / workspace</a:t>
            </a:r>
          </a:p>
          <a:p>
            <a:pPr marL="609585" indent="-609585" algn="l">
              <a:buFont typeface="+mj-lt"/>
              <a:buAutoNum type="arabicPeriod"/>
            </a:pPr>
            <a:r>
              <a:rPr lang="en-GB" sz="1600" kern="0" dirty="0"/>
              <a:t>Establish how your students want to be identified / their pronouns</a:t>
            </a:r>
          </a:p>
          <a:p>
            <a:pPr marL="609585" indent="-609585" algn="l">
              <a:buFont typeface="+mj-lt"/>
              <a:buAutoNum type="arabicPeriod"/>
            </a:pPr>
            <a:r>
              <a:rPr lang="en-GB" sz="1600" kern="0" dirty="0"/>
              <a:t>Confront problematic colleagues that do not use correct pronouns / gossip negatively about LGBTQ+ people’s personal lives</a:t>
            </a:r>
          </a:p>
          <a:p>
            <a:pPr marL="609585" indent="-609585" algn="l">
              <a:buFont typeface="+mj-lt"/>
              <a:buAutoNum type="arabicPeriod"/>
            </a:pPr>
            <a:r>
              <a:rPr lang="en-GB" sz="1600" kern="0" dirty="0"/>
              <a:t>Provide bias training for search committees</a:t>
            </a:r>
          </a:p>
          <a:p>
            <a:pPr marL="609585" indent="-609585" algn="l">
              <a:buFont typeface="+mj-lt"/>
              <a:buAutoNum type="arabicPeriod"/>
            </a:pPr>
            <a:r>
              <a:rPr lang="en-GB" sz="1600" kern="0" dirty="0"/>
              <a:t>Make work on EDI a hiring criteria</a:t>
            </a:r>
          </a:p>
          <a:p>
            <a:pPr marL="609585" indent="-609585" algn="l">
              <a:buFont typeface="+mj-lt"/>
              <a:buAutoNum type="arabicPeriod"/>
            </a:pPr>
            <a:r>
              <a:rPr lang="en-GB" sz="1600" kern="0" dirty="0"/>
              <a:t>Assess teaching evaluations fairly, acknowledging potential anti-LGBTQ+ bias</a:t>
            </a:r>
          </a:p>
          <a:p>
            <a:pPr marL="609585" indent="-609585" algn="l">
              <a:buFont typeface="+mj-lt"/>
              <a:buAutoNum type="arabicPeriod"/>
            </a:pPr>
            <a:endParaRPr lang="en-GB" sz="1600" kern="0" dirty="0"/>
          </a:p>
          <a:p>
            <a:pPr marL="609585" indent="-609585" algn="l">
              <a:buFont typeface="+mj-lt"/>
              <a:buAutoNum type="arabicPeriod"/>
            </a:pPr>
            <a:r>
              <a:rPr lang="en-GB" sz="1600" kern="0" dirty="0"/>
              <a:t>Consult your LGBTQ+ students</a:t>
            </a:r>
          </a:p>
          <a:p>
            <a:pPr marL="609585" indent="-609585" algn="l">
              <a:buFont typeface="+mj-lt"/>
              <a:buAutoNum type="arabicPeriod"/>
            </a:pPr>
            <a:r>
              <a:rPr lang="en-GB" sz="1600" kern="0" dirty="0"/>
              <a:t>Join an Out List as an ally</a:t>
            </a:r>
          </a:p>
          <a:p>
            <a:pPr marL="609585" indent="-609585" algn="l">
              <a:buFont typeface="+mj-lt"/>
              <a:buAutoNum type="arabicPeriod"/>
            </a:pPr>
            <a:r>
              <a:rPr lang="en-GB" sz="1600" kern="0" dirty="0"/>
              <a:t>Don’t use citation metrics or at least evaluate citation metrics with anti-LGBT sentiment as a context.</a:t>
            </a:r>
          </a:p>
          <a:p>
            <a:pPr marL="609585" indent="-609585" algn="l">
              <a:buFont typeface="+mj-lt"/>
              <a:buAutoNum type="arabicPeriod"/>
            </a:pPr>
            <a:r>
              <a:rPr lang="en-GB" sz="1600" kern="0" dirty="0"/>
              <a:t>Acknowledge people discriminate against LGBTQ+ people citing other reasons for their discrimination</a:t>
            </a:r>
          </a:p>
          <a:p>
            <a:pPr marL="609585" indent="-609585" algn="l">
              <a:buFont typeface="+mj-lt"/>
              <a:buAutoNum type="arabicPeriod"/>
            </a:pPr>
            <a:r>
              <a:rPr lang="en-GB" sz="1600" kern="0" dirty="0"/>
              <a:t>Intervene for an LGBTQ+ person dealing with workplace discrimination / microaggressions</a:t>
            </a:r>
          </a:p>
          <a:p>
            <a:pPr marL="609585" indent="-609585" algn="l">
              <a:buFont typeface="+mj-lt"/>
              <a:buAutoNum type="arabicPeriod"/>
            </a:pPr>
            <a:r>
              <a:rPr lang="en-GB" sz="1600" kern="0" dirty="0"/>
              <a:t>Provide new opportunities to offset those inaccessible for out LGBTQ people (e.g., campuses in Dubai).</a:t>
            </a:r>
          </a:p>
          <a:p>
            <a:pPr marL="609585" indent="-609585" algn="l">
              <a:buFont typeface="+mj-lt"/>
              <a:buAutoNum type="arabicPeriod"/>
            </a:pPr>
            <a:r>
              <a:rPr lang="en-GB" sz="1600" kern="0" dirty="0"/>
              <a:t>Acknowledge that your institution has a historic anti-LGBTQ+ bias.</a:t>
            </a:r>
          </a:p>
          <a:p>
            <a:pPr marL="609585" indent="-609585" algn="l">
              <a:buFont typeface="+mj-lt"/>
              <a:buAutoNum type="arabicPeriod"/>
            </a:pPr>
            <a:r>
              <a:rPr lang="en-GB" sz="1600" kern="0" dirty="0"/>
              <a:t>Support your LGBTQ+ staff when someone aims to dox them/get them fired.</a:t>
            </a:r>
          </a:p>
          <a:p>
            <a:pPr marL="609585" indent="-609585" algn="l">
              <a:buFont typeface="+mj-lt"/>
              <a:buAutoNum type="arabicPeriod"/>
            </a:pPr>
            <a:endParaRPr lang="en-GB" sz="1600" kern="0" dirty="0"/>
          </a:p>
          <a:p>
            <a:pPr marL="609585" indent="-609585" algn="l">
              <a:buFont typeface="+mj-lt"/>
              <a:buAutoNum type="arabicPeriod"/>
            </a:pPr>
            <a:endParaRPr lang="en-GB" sz="1600" kern="0" dirty="0"/>
          </a:p>
          <a:p>
            <a:pPr marL="609585" indent="-609585" algn="l">
              <a:buFont typeface="+mj-lt"/>
              <a:buAutoNum type="arabicPeriod"/>
            </a:pPr>
            <a:endParaRPr lang="en-GB" sz="1600" kern="0" dirty="0"/>
          </a:p>
        </p:txBody>
      </p:sp>
      <p:sp>
        <p:nvSpPr>
          <p:cNvPr id="2" name="Title 1">
            <a:extLst>
              <a:ext uri="{FF2B5EF4-FFF2-40B4-BE49-F238E27FC236}">
                <a16:creationId xmlns:a16="http://schemas.microsoft.com/office/drawing/2014/main" id="{C950A0B1-5185-4351-850C-049EFF8DA7FA}"/>
              </a:ext>
            </a:extLst>
          </p:cNvPr>
          <p:cNvSpPr txBox="1">
            <a:spLocks/>
          </p:cNvSpPr>
          <p:nvPr/>
        </p:nvSpPr>
        <p:spPr>
          <a:xfrm>
            <a:off x="838200" y="-66278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Standard Actions</a:t>
            </a:r>
          </a:p>
        </p:txBody>
      </p:sp>
      <p:sp>
        <p:nvSpPr>
          <p:cNvPr id="3" name="TextBox 2">
            <a:extLst>
              <a:ext uri="{FF2B5EF4-FFF2-40B4-BE49-F238E27FC236}">
                <a16:creationId xmlns:a16="http://schemas.microsoft.com/office/drawing/2014/main" id="{5AEDEBA7-9EE8-80E9-E220-E83DD57BE555}"/>
              </a:ext>
            </a:extLst>
          </p:cNvPr>
          <p:cNvSpPr txBox="1"/>
          <p:nvPr/>
        </p:nvSpPr>
        <p:spPr>
          <a:xfrm>
            <a:off x="10519368" y="6494839"/>
            <a:ext cx="2364346" cy="369332"/>
          </a:xfrm>
          <a:prstGeom prst="rect">
            <a:avLst/>
          </a:prstGeom>
          <a:noFill/>
        </p:spPr>
        <p:txBody>
          <a:bodyPr wrap="square" rtlCol="0">
            <a:spAutoFit/>
          </a:bodyPr>
          <a:lstStyle/>
          <a:p>
            <a:r>
              <a:rPr lang="en-US" dirty="0"/>
              <a:t>-T. Kelly (QMUL)</a:t>
            </a:r>
          </a:p>
        </p:txBody>
      </p:sp>
      <p:sp>
        <p:nvSpPr>
          <p:cNvPr id="6" name="TextBox 5">
            <a:extLst>
              <a:ext uri="{FF2B5EF4-FFF2-40B4-BE49-F238E27FC236}">
                <a16:creationId xmlns:a16="http://schemas.microsoft.com/office/drawing/2014/main" id="{2483F3F3-F31C-9910-197D-E30C94F70A4E}"/>
              </a:ext>
            </a:extLst>
          </p:cNvPr>
          <p:cNvSpPr txBox="1"/>
          <p:nvPr/>
        </p:nvSpPr>
        <p:spPr>
          <a:xfrm>
            <a:off x="7886184" y="5950021"/>
            <a:ext cx="3467616" cy="923330"/>
          </a:xfrm>
          <a:prstGeom prst="rect">
            <a:avLst/>
          </a:prstGeom>
          <a:noFill/>
        </p:spPr>
        <p:txBody>
          <a:bodyPr wrap="none" rtlCol="0">
            <a:spAutoFit/>
          </a:bodyPr>
          <a:lstStyle/>
          <a:p>
            <a:r>
              <a:rPr lang="en-GB" b="1" kern="0" dirty="0"/>
              <a:t>Solve this through </a:t>
            </a:r>
          </a:p>
          <a:p>
            <a:r>
              <a:rPr lang="en-GB" b="1" kern="0" dirty="0"/>
              <a:t>policies and institutional work. </a:t>
            </a:r>
          </a:p>
          <a:p>
            <a:endParaRPr lang="en-US" dirty="0"/>
          </a:p>
        </p:txBody>
      </p:sp>
    </p:spTree>
    <p:extLst>
      <p:ext uri="{BB962C8B-B14F-4D97-AF65-F5344CB8AC3E}">
        <p14:creationId xmlns:p14="http://schemas.microsoft.com/office/powerpoint/2010/main" val="197918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9F63-AB43-ED4F-B54B-ECE25BC935FC}"/>
              </a:ext>
            </a:extLst>
          </p:cNvPr>
          <p:cNvSpPr>
            <a:spLocks noGrp="1"/>
          </p:cNvSpPr>
          <p:nvPr>
            <p:ph type="title"/>
          </p:nvPr>
        </p:nvSpPr>
        <p:spPr/>
        <p:txBody>
          <a:bodyPr/>
          <a:lstStyle/>
          <a:p>
            <a:r>
              <a:rPr lang="en-US" dirty="0"/>
              <a:t>Truth of the matter	</a:t>
            </a:r>
          </a:p>
        </p:txBody>
      </p:sp>
      <p:sp>
        <p:nvSpPr>
          <p:cNvPr id="3" name="Content Placeholder 2">
            <a:extLst>
              <a:ext uri="{FF2B5EF4-FFF2-40B4-BE49-F238E27FC236}">
                <a16:creationId xmlns:a16="http://schemas.microsoft.com/office/drawing/2014/main" id="{188F09A5-A35C-033C-CC0A-207D8B88FF5C}"/>
              </a:ext>
            </a:extLst>
          </p:cNvPr>
          <p:cNvSpPr>
            <a:spLocks noGrp="1"/>
          </p:cNvSpPr>
          <p:nvPr>
            <p:ph idx="1"/>
          </p:nvPr>
        </p:nvSpPr>
        <p:spPr/>
        <p:txBody>
          <a:bodyPr/>
          <a:lstStyle/>
          <a:p>
            <a:r>
              <a:rPr lang="en-US" dirty="0"/>
              <a:t>There’s too much to do. Need some organization and a lot of people. Allies are needed to shoulder the work, particularly the work that is most emotionally draining (work that is easier when it is not your community and one does not feel fighting to survive)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0520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BA85B-12B6-A274-9834-70F06A536C8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F21DD3-5265-AE38-8FD6-F67EC1BD3243}"/>
              </a:ext>
            </a:extLst>
          </p:cNvPr>
          <p:cNvSpPr txBox="1">
            <a:spLocks/>
          </p:cNvSpPr>
          <p:nvPr/>
        </p:nvSpPr>
        <p:spPr>
          <a:xfrm>
            <a:off x="142718" y="659083"/>
            <a:ext cx="11906564" cy="6288241"/>
          </a:xfrm>
        </p:spPr>
        <p:txBody>
          <a:bodyPr numCol="3"/>
          <a:lstStyle>
            <a:lvl1pPr marL="0" indent="0" algn="ctr" rtl="0" eaLnBrk="0" fontAlgn="base" hangingPunct="0">
              <a:spcBef>
                <a:spcPct val="20000"/>
              </a:spcBef>
              <a:spcAft>
                <a:spcPct val="0"/>
              </a:spcAft>
              <a:buClr>
                <a:srgbClr val="0A648F"/>
              </a:buClr>
              <a:buSzPct val="80000"/>
              <a:buFont typeface="Wingdings" pitchFamily="2" charset="2"/>
              <a:buNone/>
              <a:defRPr sz="1800" baseline="0">
                <a:solidFill>
                  <a:schemeClr val="tx1"/>
                </a:solidFill>
                <a:latin typeface="+mn-lt"/>
                <a:ea typeface="ＭＳ Ｐゴシック" charset="0"/>
                <a:cs typeface="ＭＳ Ｐゴシック" charset="0"/>
              </a:defRPr>
            </a:lvl1pPr>
            <a:lvl2pPr marL="342900" indent="0" algn="ctr" rtl="0" eaLnBrk="0" fontAlgn="base" hangingPunct="0">
              <a:spcBef>
                <a:spcPct val="20000"/>
              </a:spcBef>
              <a:spcAft>
                <a:spcPct val="0"/>
              </a:spcAft>
              <a:buClr>
                <a:srgbClr val="0A648F"/>
              </a:buClr>
              <a:buNone/>
              <a:defRPr sz="1500">
                <a:solidFill>
                  <a:schemeClr val="tx1"/>
                </a:solidFill>
                <a:latin typeface="+mn-lt"/>
                <a:ea typeface="ＭＳ Ｐゴシック" charset="0"/>
              </a:defRPr>
            </a:lvl2pPr>
            <a:lvl3pPr marL="685800" indent="0" algn="ctr" rtl="0" eaLnBrk="0" fontAlgn="base" hangingPunct="0">
              <a:spcBef>
                <a:spcPct val="20000"/>
              </a:spcBef>
              <a:spcAft>
                <a:spcPct val="0"/>
              </a:spcAft>
              <a:buClr>
                <a:srgbClr val="0A648F"/>
              </a:buClr>
              <a:buSzPct val="65000"/>
              <a:buFont typeface="Wingdings" pitchFamily="2" charset="2"/>
              <a:buNone/>
              <a:defRPr sz="1350">
                <a:solidFill>
                  <a:schemeClr val="bg1"/>
                </a:solidFill>
                <a:latin typeface="+mn-lt"/>
                <a:ea typeface="ＭＳ Ｐゴシック" charset="0"/>
              </a:defRPr>
            </a:lvl3pPr>
            <a:lvl4pPr marL="1028700" indent="0" algn="ctr" rtl="0" eaLnBrk="0" fontAlgn="base" hangingPunct="0">
              <a:spcBef>
                <a:spcPct val="20000"/>
              </a:spcBef>
              <a:spcAft>
                <a:spcPct val="0"/>
              </a:spcAft>
              <a:buClr>
                <a:srgbClr val="0A648F"/>
              </a:buClr>
              <a:buSzPct val="80000"/>
              <a:buNone/>
              <a:defRPr sz="1200">
                <a:solidFill>
                  <a:schemeClr val="bg1"/>
                </a:solidFill>
                <a:latin typeface="+mn-lt"/>
                <a:ea typeface="ＭＳ Ｐゴシック" charset="0"/>
              </a:defRPr>
            </a:lvl4pPr>
            <a:lvl5pPr marL="1371600" indent="0" algn="ctr" rtl="0" eaLnBrk="0" fontAlgn="base" hangingPunct="0">
              <a:spcBef>
                <a:spcPct val="20000"/>
              </a:spcBef>
              <a:spcAft>
                <a:spcPct val="0"/>
              </a:spcAft>
              <a:buClr>
                <a:srgbClr val="0A648F"/>
              </a:buClr>
              <a:buSzPct val="90000"/>
              <a:buNone/>
              <a:defRPr sz="1200">
                <a:solidFill>
                  <a:schemeClr val="bg1"/>
                </a:solidFill>
                <a:latin typeface="+mn-lt"/>
                <a:ea typeface="ＭＳ Ｐゴシック" charset="0"/>
              </a:defRPr>
            </a:lvl5pPr>
            <a:lvl6pPr marL="1714500" indent="0" algn="ctr" rtl="0" fontAlgn="base">
              <a:spcBef>
                <a:spcPct val="20000"/>
              </a:spcBef>
              <a:spcAft>
                <a:spcPct val="0"/>
              </a:spcAft>
              <a:buClr>
                <a:srgbClr val="CCFFFF"/>
              </a:buClr>
              <a:buSzPct val="90000"/>
              <a:buNone/>
              <a:defRPr sz="1200" b="1">
                <a:solidFill>
                  <a:schemeClr val="tx1"/>
                </a:solidFill>
                <a:latin typeface="+mn-lt"/>
              </a:defRPr>
            </a:lvl6pPr>
            <a:lvl7pPr marL="2057400" indent="0" algn="ctr" rtl="0" fontAlgn="base">
              <a:spcBef>
                <a:spcPct val="20000"/>
              </a:spcBef>
              <a:spcAft>
                <a:spcPct val="0"/>
              </a:spcAft>
              <a:buClr>
                <a:srgbClr val="CCFFFF"/>
              </a:buClr>
              <a:buSzPct val="90000"/>
              <a:buNone/>
              <a:defRPr sz="1200" b="1">
                <a:solidFill>
                  <a:schemeClr val="tx1"/>
                </a:solidFill>
                <a:latin typeface="+mn-lt"/>
              </a:defRPr>
            </a:lvl7pPr>
            <a:lvl8pPr marL="2400300" indent="0" algn="ctr" rtl="0" fontAlgn="base">
              <a:spcBef>
                <a:spcPct val="20000"/>
              </a:spcBef>
              <a:spcAft>
                <a:spcPct val="0"/>
              </a:spcAft>
              <a:buClr>
                <a:srgbClr val="CCFFFF"/>
              </a:buClr>
              <a:buSzPct val="90000"/>
              <a:buNone/>
              <a:defRPr sz="1200" b="1">
                <a:solidFill>
                  <a:schemeClr val="tx1"/>
                </a:solidFill>
                <a:latin typeface="+mn-lt"/>
              </a:defRPr>
            </a:lvl8pPr>
            <a:lvl9pPr marL="2743200" indent="0" algn="ctr" rtl="0" fontAlgn="base">
              <a:spcBef>
                <a:spcPct val="20000"/>
              </a:spcBef>
              <a:spcAft>
                <a:spcPct val="0"/>
              </a:spcAft>
              <a:buClr>
                <a:srgbClr val="CCFFFF"/>
              </a:buClr>
              <a:buSzPct val="90000"/>
              <a:buNone/>
              <a:defRPr sz="1200" b="1">
                <a:solidFill>
                  <a:schemeClr val="tx1"/>
                </a:solidFill>
                <a:latin typeface="+mn-lt"/>
              </a:defRPr>
            </a:lvl9pPr>
          </a:lstStyle>
          <a:p>
            <a:pPr marL="609585" indent="-609585" algn="l">
              <a:buFont typeface="+mj-lt"/>
              <a:buAutoNum type="arabicPeriod"/>
            </a:pPr>
            <a:r>
              <a:rPr lang="en-GB" sz="1600" kern="0" dirty="0">
                <a:highlight>
                  <a:srgbClr val="FFFF00"/>
                </a:highlight>
              </a:rPr>
              <a:t>Platform LGBTQ+ people in research conferences through invited / plenary talks</a:t>
            </a:r>
          </a:p>
          <a:p>
            <a:pPr marL="609585" indent="-609585" algn="l">
              <a:buFont typeface="+mj-lt"/>
              <a:buAutoNum type="arabicPeriod"/>
            </a:pPr>
            <a:r>
              <a:rPr lang="en-GB" sz="1600" kern="0" dirty="0">
                <a:highlight>
                  <a:srgbClr val="FF00FF"/>
                </a:highlight>
              </a:rPr>
              <a:t>Hire LGBTQ+ people in research</a:t>
            </a:r>
          </a:p>
          <a:p>
            <a:pPr marL="609585" indent="-609585" algn="l">
              <a:buFont typeface="+mj-lt"/>
              <a:buAutoNum type="arabicPeriod"/>
            </a:pPr>
            <a:r>
              <a:rPr lang="en-GB" sz="1600" kern="0" dirty="0">
                <a:highlight>
                  <a:srgbClr val="FFFF00"/>
                </a:highlight>
              </a:rPr>
              <a:t>Safeguard LGBTQ+ people in all contexts</a:t>
            </a:r>
          </a:p>
          <a:p>
            <a:pPr marL="609585" indent="-609585" algn="l">
              <a:buFont typeface="+mj-lt"/>
              <a:buAutoNum type="arabicPeriod"/>
            </a:pPr>
            <a:r>
              <a:rPr lang="en-GB" sz="1600" kern="0" dirty="0">
                <a:highlight>
                  <a:srgbClr val="FFFF00"/>
                </a:highlight>
              </a:rPr>
              <a:t>Allow diverse life experiences for researchers / postgrads</a:t>
            </a:r>
          </a:p>
          <a:p>
            <a:pPr marL="609585" indent="-609585" algn="l">
              <a:buFont typeface="+mj-lt"/>
              <a:buAutoNum type="arabicPeriod"/>
            </a:pPr>
            <a:r>
              <a:rPr lang="en-GB" sz="1600" kern="0" dirty="0">
                <a:highlight>
                  <a:srgbClr val="FFFF00"/>
                </a:highlight>
              </a:rPr>
              <a:t>Promote a safe LGBTQ+ experience in the workplace</a:t>
            </a:r>
          </a:p>
          <a:p>
            <a:pPr marL="609585" indent="-609585" algn="l">
              <a:buFont typeface="+mj-lt"/>
              <a:buAutoNum type="arabicPeriod"/>
            </a:pPr>
            <a:r>
              <a:rPr lang="en-GB" sz="1600" kern="0" dirty="0">
                <a:highlight>
                  <a:srgbClr val="FF00FF"/>
                </a:highlight>
              </a:rPr>
              <a:t>Gender Neutral Bathrooms</a:t>
            </a:r>
          </a:p>
          <a:p>
            <a:pPr marL="609585" indent="-609585" algn="l">
              <a:buFont typeface="+mj-lt"/>
              <a:buAutoNum type="arabicPeriod"/>
            </a:pPr>
            <a:r>
              <a:rPr lang="en-GB" sz="1600" kern="0" dirty="0">
                <a:highlight>
                  <a:srgbClr val="FF00FF"/>
                </a:highlight>
              </a:rPr>
              <a:t>Acknowledge and reward (emotional) work of LGBTQ+ people</a:t>
            </a:r>
          </a:p>
          <a:p>
            <a:pPr marL="609585" indent="-609585" algn="l">
              <a:buFont typeface="+mj-lt"/>
              <a:buAutoNum type="arabicPeriod"/>
            </a:pPr>
            <a:r>
              <a:rPr lang="en-GB" sz="1600" kern="0" dirty="0">
                <a:highlight>
                  <a:srgbClr val="FFFF00"/>
                </a:highlight>
              </a:rPr>
              <a:t>Provide separate housing in conferences for LGBTQ+ people</a:t>
            </a:r>
          </a:p>
          <a:p>
            <a:pPr marL="609585" indent="-609585" algn="l">
              <a:buFont typeface="+mj-lt"/>
              <a:buAutoNum type="arabicPeriod"/>
            </a:pPr>
            <a:r>
              <a:rPr lang="en-GB" sz="1600" kern="0" dirty="0">
                <a:highlight>
                  <a:srgbClr val="00FFFF"/>
                </a:highlight>
              </a:rPr>
              <a:t>All editors should force their publishers to allow name changes for trans authors</a:t>
            </a:r>
          </a:p>
          <a:p>
            <a:pPr marL="609585" indent="-609585" algn="l">
              <a:buFont typeface="+mj-lt"/>
              <a:buAutoNum type="arabicPeriod"/>
            </a:pPr>
            <a:r>
              <a:rPr lang="en-GB" sz="1600" kern="0" dirty="0">
                <a:highlight>
                  <a:srgbClr val="FFFF00"/>
                </a:highlight>
              </a:rPr>
              <a:t>Recruit LGBTQ+ undergrads/postgrads/faculty</a:t>
            </a:r>
          </a:p>
          <a:p>
            <a:pPr marL="609585" indent="-609585" algn="l">
              <a:buFont typeface="+mj-lt"/>
              <a:buAutoNum type="arabicPeriod"/>
            </a:pPr>
            <a:r>
              <a:rPr lang="en-GB" sz="1600" kern="0" dirty="0">
                <a:highlight>
                  <a:srgbClr val="FFFF00"/>
                </a:highlight>
              </a:rPr>
              <a:t>Track LGBTQ+ identities when you track other identities</a:t>
            </a:r>
          </a:p>
          <a:p>
            <a:pPr marL="609585" indent="-609585" algn="l">
              <a:buFont typeface="+mj-lt"/>
              <a:buAutoNum type="arabicPeriod"/>
            </a:pPr>
            <a:endParaRPr lang="en-GB" sz="1600" kern="0" dirty="0"/>
          </a:p>
          <a:p>
            <a:pPr marL="609585" indent="-609585" algn="l">
              <a:buFont typeface="+mj-lt"/>
              <a:buAutoNum type="arabicPeriod"/>
            </a:pPr>
            <a:r>
              <a:rPr lang="en-GB" sz="1600" kern="0" dirty="0">
                <a:highlight>
                  <a:srgbClr val="FFFF00"/>
                </a:highlight>
              </a:rPr>
              <a:t>Use gender neutral language</a:t>
            </a:r>
          </a:p>
          <a:p>
            <a:pPr marL="609585" indent="-609585" algn="l">
              <a:buFont typeface="+mj-lt"/>
              <a:buAutoNum type="arabicPeriod"/>
            </a:pPr>
            <a:r>
              <a:rPr lang="en-GB" sz="1600" kern="0" dirty="0">
                <a:highlight>
                  <a:srgbClr val="FFFF00"/>
                </a:highlight>
              </a:rPr>
              <a:t>Pronouns in emails and conference badges</a:t>
            </a:r>
          </a:p>
          <a:p>
            <a:pPr marL="609585" indent="-609585" algn="l">
              <a:buFont typeface="+mj-lt"/>
              <a:buAutoNum type="arabicPeriod"/>
            </a:pPr>
            <a:r>
              <a:rPr lang="en-GB" sz="1600" kern="0" dirty="0">
                <a:highlight>
                  <a:srgbClr val="FF00FF"/>
                </a:highlight>
              </a:rPr>
              <a:t>Appoint a department liaison (this should not be additional work thrown onto your resident LGBTQ+ faculty member(s))</a:t>
            </a:r>
          </a:p>
          <a:p>
            <a:pPr marL="609585" indent="-609585" algn="l">
              <a:buFont typeface="+mj-lt"/>
              <a:buAutoNum type="arabicPeriod"/>
            </a:pPr>
            <a:r>
              <a:rPr lang="en-GB" sz="1600" kern="0" dirty="0">
                <a:highlight>
                  <a:srgbClr val="FFFF00"/>
                </a:highlight>
              </a:rPr>
              <a:t>Create safe spaces for LGBTQ people at work</a:t>
            </a:r>
          </a:p>
          <a:p>
            <a:pPr marL="609585" indent="-609585" algn="l">
              <a:buFont typeface="+mj-lt"/>
              <a:buAutoNum type="arabicPeriod"/>
            </a:pPr>
            <a:r>
              <a:rPr lang="en-GB" sz="1600" kern="0" dirty="0">
                <a:highlight>
                  <a:srgbClr val="FF00FF"/>
                </a:highlight>
              </a:rPr>
              <a:t>Provide a flexible way for people to escape a hostile lab / workspace</a:t>
            </a:r>
          </a:p>
          <a:p>
            <a:pPr marL="609585" indent="-609585" algn="l">
              <a:buFont typeface="+mj-lt"/>
              <a:buAutoNum type="arabicPeriod"/>
            </a:pPr>
            <a:r>
              <a:rPr lang="en-GB" sz="1600" kern="0" dirty="0">
                <a:highlight>
                  <a:srgbClr val="FFFF00"/>
                </a:highlight>
              </a:rPr>
              <a:t>Establish how your students want to be identified / their pronouns</a:t>
            </a:r>
          </a:p>
          <a:p>
            <a:pPr marL="609585" indent="-609585" algn="l">
              <a:buFont typeface="+mj-lt"/>
              <a:buAutoNum type="arabicPeriod"/>
            </a:pPr>
            <a:r>
              <a:rPr lang="en-GB" sz="1600" kern="0" dirty="0">
                <a:highlight>
                  <a:srgbClr val="FFFF00"/>
                </a:highlight>
              </a:rPr>
              <a:t>Confront problematic colleagues that do not use correct pronouns / gossip negatively about LGBTQ+ people’s personal lives</a:t>
            </a:r>
          </a:p>
          <a:p>
            <a:pPr marL="609585" indent="-609585" algn="l">
              <a:buFont typeface="+mj-lt"/>
              <a:buAutoNum type="arabicPeriod"/>
            </a:pPr>
            <a:r>
              <a:rPr lang="en-GB" sz="1600" kern="0" dirty="0">
                <a:highlight>
                  <a:srgbClr val="FF00FF"/>
                </a:highlight>
              </a:rPr>
              <a:t>Provide bias training for search committees</a:t>
            </a:r>
          </a:p>
          <a:p>
            <a:pPr marL="609585" indent="-609585" algn="l">
              <a:buFont typeface="+mj-lt"/>
              <a:buAutoNum type="arabicPeriod"/>
            </a:pPr>
            <a:r>
              <a:rPr lang="en-GB" sz="1600" kern="0" dirty="0">
                <a:highlight>
                  <a:srgbClr val="FF00FF"/>
                </a:highlight>
              </a:rPr>
              <a:t>Make work on EDI a hiring criteria</a:t>
            </a:r>
          </a:p>
          <a:p>
            <a:pPr marL="609585" indent="-609585" algn="l">
              <a:buFont typeface="+mj-lt"/>
              <a:buAutoNum type="arabicPeriod"/>
            </a:pPr>
            <a:r>
              <a:rPr lang="en-GB" sz="1600" kern="0" dirty="0">
                <a:highlight>
                  <a:srgbClr val="FF00FF"/>
                </a:highlight>
              </a:rPr>
              <a:t>Assess teaching evaluations fairly, acknowledging potential anti-LGBTQ+ bias</a:t>
            </a:r>
          </a:p>
          <a:p>
            <a:pPr marL="609585" indent="-609585" algn="l">
              <a:buFont typeface="+mj-lt"/>
              <a:buAutoNum type="arabicPeriod"/>
            </a:pPr>
            <a:endParaRPr lang="en-GB" sz="1600" kern="0" dirty="0"/>
          </a:p>
          <a:p>
            <a:pPr marL="609585" indent="-609585" algn="l">
              <a:buFont typeface="+mj-lt"/>
              <a:buAutoNum type="arabicPeriod"/>
            </a:pPr>
            <a:r>
              <a:rPr lang="en-GB" sz="1600" kern="0" dirty="0">
                <a:highlight>
                  <a:srgbClr val="FFFF00"/>
                </a:highlight>
              </a:rPr>
              <a:t>Consult your LGBTQ+ students</a:t>
            </a:r>
          </a:p>
          <a:p>
            <a:pPr marL="609585" indent="-609585" algn="l">
              <a:buFont typeface="+mj-lt"/>
              <a:buAutoNum type="arabicPeriod"/>
            </a:pPr>
            <a:r>
              <a:rPr lang="en-GB" sz="1600" kern="0" dirty="0">
                <a:highlight>
                  <a:srgbClr val="FFFF00"/>
                </a:highlight>
              </a:rPr>
              <a:t>Join an Out List as an ally</a:t>
            </a:r>
          </a:p>
          <a:p>
            <a:pPr marL="609585" indent="-609585" algn="l">
              <a:buFont typeface="+mj-lt"/>
              <a:buAutoNum type="arabicPeriod"/>
            </a:pPr>
            <a:r>
              <a:rPr lang="en-GB" sz="1600" kern="0" dirty="0">
                <a:highlight>
                  <a:srgbClr val="FF00FF"/>
                </a:highlight>
              </a:rPr>
              <a:t>Don’t use citation metrics or at least evaluate citation metrics with anti-LGBT sentiment as a context.</a:t>
            </a:r>
          </a:p>
          <a:p>
            <a:pPr marL="609585" indent="-609585" algn="l">
              <a:buFont typeface="+mj-lt"/>
              <a:buAutoNum type="arabicPeriod"/>
            </a:pPr>
            <a:r>
              <a:rPr lang="en-GB" sz="1600" kern="0" dirty="0">
                <a:highlight>
                  <a:srgbClr val="FF00FF"/>
                </a:highlight>
              </a:rPr>
              <a:t>Acknowledge people discriminate against LGBTQ+ people citing other reasons for their discrimination</a:t>
            </a:r>
          </a:p>
          <a:p>
            <a:pPr marL="609585" indent="-609585" algn="l">
              <a:buFont typeface="+mj-lt"/>
              <a:buAutoNum type="arabicPeriod"/>
            </a:pPr>
            <a:r>
              <a:rPr lang="en-GB" sz="1600" kern="0" dirty="0">
                <a:highlight>
                  <a:srgbClr val="FF00FF"/>
                </a:highlight>
              </a:rPr>
              <a:t>Intervene for an LGBTQ+ person dealing with workplace discrimination / microaggressions</a:t>
            </a:r>
          </a:p>
          <a:p>
            <a:pPr marL="609585" indent="-609585" algn="l">
              <a:buFont typeface="+mj-lt"/>
              <a:buAutoNum type="arabicPeriod"/>
            </a:pPr>
            <a:r>
              <a:rPr lang="en-GB" sz="1600" kern="0" dirty="0">
                <a:highlight>
                  <a:srgbClr val="FF00FF"/>
                </a:highlight>
              </a:rPr>
              <a:t>Provide new opportunities to offset those inaccessible for out LGBTQ people (e.g., campuses in Dubai).</a:t>
            </a:r>
          </a:p>
          <a:p>
            <a:pPr marL="609585" indent="-609585" algn="l">
              <a:buFont typeface="+mj-lt"/>
              <a:buAutoNum type="arabicPeriod"/>
            </a:pPr>
            <a:r>
              <a:rPr lang="en-GB" sz="1600" kern="0" dirty="0">
                <a:highlight>
                  <a:srgbClr val="FFFF00"/>
                </a:highlight>
              </a:rPr>
              <a:t>Acknowledge that your institution has a historic anti-LGBTQ+ bias.</a:t>
            </a:r>
          </a:p>
          <a:p>
            <a:pPr marL="609585" indent="-609585" algn="l">
              <a:buFont typeface="+mj-lt"/>
              <a:buAutoNum type="arabicPeriod"/>
            </a:pPr>
            <a:r>
              <a:rPr lang="en-GB" sz="1600" kern="0" dirty="0">
                <a:highlight>
                  <a:srgbClr val="FF00FF"/>
                </a:highlight>
              </a:rPr>
              <a:t>Support your LGBTQ+ staff when someone aims to dox them/get them fired.</a:t>
            </a:r>
          </a:p>
          <a:p>
            <a:pPr marL="609585" indent="-609585" algn="l">
              <a:buFont typeface="+mj-lt"/>
              <a:buAutoNum type="arabicPeriod"/>
            </a:pPr>
            <a:endParaRPr lang="en-GB" sz="1600" kern="0" dirty="0"/>
          </a:p>
          <a:p>
            <a:pPr marL="609585" indent="-609585" algn="l">
              <a:buFont typeface="+mj-lt"/>
              <a:buAutoNum type="arabicPeriod"/>
            </a:pPr>
            <a:endParaRPr lang="en-GB" sz="1600" kern="0" dirty="0"/>
          </a:p>
          <a:p>
            <a:pPr marL="609585" indent="-609585" algn="l">
              <a:buFont typeface="+mj-lt"/>
              <a:buAutoNum type="arabicPeriod"/>
            </a:pPr>
            <a:endParaRPr lang="en-GB" sz="1600" kern="0" dirty="0"/>
          </a:p>
        </p:txBody>
      </p:sp>
      <p:sp>
        <p:nvSpPr>
          <p:cNvPr id="2" name="Title 1">
            <a:extLst>
              <a:ext uri="{FF2B5EF4-FFF2-40B4-BE49-F238E27FC236}">
                <a16:creationId xmlns:a16="http://schemas.microsoft.com/office/drawing/2014/main" id="{D1BDD7B1-F503-0BED-B726-BC100229CAC9}"/>
              </a:ext>
            </a:extLst>
          </p:cNvPr>
          <p:cNvSpPr txBox="1">
            <a:spLocks/>
          </p:cNvSpPr>
          <p:nvPr/>
        </p:nvSpPr>
        <p:spPr>
          <a:xfrm>
            <a:off x="838200" y="-66278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Standard Actions for any </a:t>
            </a:r>
            <a:r>
              <a:rPr lang="en-US" sz="4400" dirty="0">
                <a:highlight>
                  <a:srgbClr val="FFFF00"/>
                </a:highlight>
              </a:rPr>
              <a:t>Academic</a:t>
            </a:r>
            <a:r>
              <a:rPr lang="en-US" sz="4400" dirty="0"/>
              <a:t> vs </a:t>
            </a:r>
            <a:r>
              <a:rPr lang="en-US" sz="4400" dirty="0">
                <a:highlight>
                  <a:srgbClr val="FF00FF"/>
                </a:highlight>
              </a:rPr>
              <a:t>Senior</a:t>
            </a:r>
          </a:p>
        </p:txBody>
      </p:sp>
      <p:sp>
        <p:nvSpPr>
          <p:cNvPr id="3" name="TextBox 2">
            <a:extLst>
              <a:ext uri="{FF2B5EF4-FFF2-40B4-BE49-F238E27FC236}">
                <a16:creationId xmlns:a16="http://schemas.microsoft.com/office/drawing/2014/main" id="{FDBA49A4-E49C-FB59-626D-80F106D0EC55}"/>
              </a:ext>
            </a:extLst>
          </p:cNvPr>
          <p:cNvSpPr txBox="1"/>
          <p:nvPr/>
        </p:nvSpPr>
        <p:spPr>
          <a:xfrm>
            <a:off x="10519368" y="6494839"/>
            <a:ext cx="2364346" cy="369332"/>
          </a:xfrm>
          <a:prstGeom prst="rect">
            <a:avLst/>
          </a:prstGeom>
          <a:noFill/>
        </p:spPr>
        <p:txBody>
          <a:bodyPr wrap="square" rtlCol="0">
            <a:spAutoFit/>
          </a:bodyPr>
          <a:lstStyle/>
          <a:p>
            <a:r>
              <a:rPr lang="en-US" dirty="0"/>
              <a:t>-T. Kelly (QMUL)</a:t>
            </a:r>
          </a:p>
        </p:txBody>
      </p:sp>
    </p:spTree>
    <p:extLst>
      <p:ext uri="{BB962C8B-B14F-4D97-AF65-F5344CB8AC3E}">
        <p14:creationId xmlns:p14="http://schemas.microsoft.com/office/powerpoint/2010/main" val="21461534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f5ds8gep2g8q6zphw4ztw9po6bqm14"/>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E55D19B-F341-DF48-AC01-EB6CFE2FC35F}">
  <we:reference id="3e0fcce7-415c-4081-926c-b4e449c650e4" version="1.1.0.2" store="EXCatalog" storeType="EXCatalog"/>
  <we:alternateReferences>
    <we:reference id="WA200004709" version="1.1.0.2" store="en-GB"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51DFB9E5E72E42B4BF3D4EC6EEC284" ma:contentTypeVersion="18" ma:contentTypeDescription="Create a new document." ma:contentTypeScope="" ma:versionID="5290b3997d7fae14e5cf9500730a4cc2">
  <xsd:schema xmlns:xsd="http://www.w3.org/2001/XMLSchema" xmlns:xs="http://www.w3.org/2001/XMLSchema" xmlns:p="http://schemas.microsoft.com/office/2006/metadata/properties" xmlns:ns2="2429044a-0c7c-4301-96fa-827a73d03790" xmlns:ns3="181a9689-7980-4c8a-b149-9e8cb8102245" targetNamespace="http://schemas.microsoft.com/office/2006/metadata/properties" ma:root="true" ma:fieldsID="975835abb3c2c504a682053eca2880ed" ns2:_="" ns3:_="">
    <xsd:import namespace="2429044a-0c7c-4301-96fa-827a73d03790"/>
    <xsd:import namespace="181a9689-7980-4c8a-b149-9e8cb810224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29044a-0c7c-4301-96fa-827a73d037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7bbaf85-677b-4c29-8c16-bfe513f732b8}" ma:internalName="TaxCatchAll" ma:showField="CatchAllData" ma:web="2429044a-0c7c-4301-96fa-827a73d037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81a9689-7980-4c8a-b149-9e8cb810224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e83817-7780-4ecb-a40a-39b8c0a35a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29044a-0c7c-4301-96fa-827a73d03790" xsi:nil="true"/>
    <lcf76f155ced4ddcb4097134ff3c332f xmlns="181a9689-7980-4c8a-b149-9e8cb810224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45E1E7-319F-43FC-8C05-175E18C7BB6F}"/>
</file>

<file path=customXml/itemProps2.xml><?xml version="1.0" encoding="utf-8"?>
<ds:datastoreItem xmlns:ds="http://schemas.openxmlformats.org/officeDocument/2006/customXml" ds:itemID="{410F6914-DD57-419E-9620-59BE8B0A14F0}"/>
</file>

<file path=customXml/itemProps3.xml><?xml version="1.0" encoding="utf-8"?>
<ds:datastoreItem xmlns:ds="http://schemas.openxmlformats.org/officeDocument/2006/customXml" ds:itemID="{54C33829-9D90-46D8-8797-917D42051878}"/>
</file>

<file path=docProps/app.xml><?xml version="1.0" encoding="utf-8"?>
<Properties xmlns="http://schemas.openxmlformats.org/officeDocument/2006/extended-properties" xmlns:vt="http://schemas.openxmlformats.org/officeDocument/2006/docPropsVTypes">
  <Template>Integral</Template>
  <TotalTime>817</TotalTime>
  <Words>1445</Words>
  <Application>Microsoft Macintosh PowerPoint</Application>
  <PresentationFormat>Widescreen</PresentationFormat>
  <Paragraphs>180</Paragraphs>
  <Slides>16</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Antarctica-Regular</vt:lpstr>
      <vt:lpstr>Aptos</vt:lpstr>
      <vt:lpstr>Aptos Display</vt:lpstr>
      <vt:lpstr>Arial</vt:lpstr>
      <vt:lpstr>Georgia</vt:lpstr>
      <vt:lpstr>Segoe UI</vt:lpstr>
      <vt:lpstr>Tw Cen MT</vt:lpstr>
      <vt:lpstr>Tw Cen MT Condensed</vt:lpstr>
      <vt:lpstr>Wingdings</vt:lpstr>
      <vt:lpstr>Wingdings 3</vt:lpstr>
      <vt:lpstr>Office Theme</vt:lpstr>
      <vt:lpstr>Integral</vt:lpstr>
      <vt:lpstr>Finding your initiative in LGBTQ+ inclusion in Mathematics</vt:lpstr>
      <vt:lpstr>What is Allyship?</vt:lpstr>
      <vt:lpstr>PowerPoint Presentation</vt:lpstr>
      <vt:lpstr>A few more British Surveys:</vt:lpstr>
      <vt:lpstr>Goal of today</vt:lpstr>
      <vt:lpstr>Resources for the basics.</vt:lpstr>
      <vt:lpstr>PowerPoint Presentation</vt:lpstr>
      <vt:lpstr>Truth of the matter </vt:lpstr>
      <vt:lpstr>PowerPoint Presentation</vt:lpstr>
      <vt:lpstr>Truth of the matter </vt:lpstr>
      <vt:lpstr>What interventions should we try to do?</vt:lpstr>
      <vt:lpstr>Example: </vt:lpstr>
      <vt:lpstr>Previous  Activities</vt:lpstr>
      <vt:lpstr>Current Activity</vt:lpstr>
      <vt:lpstr>What interventions should we try to do?</vt:lpstr>
      <vt:lpstr>What interventions should we try to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Tyler Kelly (Mathematics)</dc:creator>
  <cp:lastModifiedBy>Tyler Kelly (Mathematics)</cp:lastModifiedBy>
  <cp:revision>36</cp:revision>
  <dcterms:created xsi:type="dcterms:W3CDTF">2025-03-17T17:33:55Z</dcterms:created>
  <dcterms:modified xsi:type="dcterms:W3CDTF">2025-07-10T09:47:00Z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0x010100CD51DFB9E5E72E42B4BF3D4EC6EEC284</vt:lpwstr>
  </property>
</Properties>
</file>