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avi" ContentType="video/avi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98" r:id="rId4"/>
    <p:sldId id="278" r:id="rId5"/>
    <p:sldId id="291" r:id="rId6"/>
    <p:sldId id="285" r:id="rId7"/>
    <p:sldId id="286" r:id="rId8"/>
    <p:sldId id="280" r:id="rId9"/>
    <p:sldId id="281" r:id="rId10"/>
    <p:sldId id="287" r:id="rId11"/>
    <p:sldId id="284" r:id="rId12"/>
    <p:sldId id="290" r:id="rId13"/>
    <p:sldId id="294" r:id="rId14"/>
    <p:sldId id="293" r:id="rId15"/>
    <p:sldId id="296" r:id="rId16"/>
    <p:sldId id="297" r:id="rId17"/>
    <p:sldId id="289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7D5DD"/>
    <a:srgbClr val="9ADD75"/>
    <a:srgbClr val="008000"/>
    <a:srgbClr val="0000CC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952" autoAdjust="0"/>
    <p:restoredTop sz="83376" autoAdjust="0"/>
  </p:normalViewPr>
  <p:slideViewPr>
    <p:cSldViewPr>
      <p:cViewPr varScale="1">
        <p:scale>
          <a:sx n="40" d="100"/>
          <a:sy n="40" d="100"/>
        </p:scale>
        <p:origin x="-120" y="-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CAD06-88DF-4724-970D-CD535BF20FFD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8586B-0AE4-4BC5-A1ED-9A155452F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35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A3B21-25ED-42F2-B569-7D3A4817EA4C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44B68-3404-46A6-B375-778778B44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4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Some ideas here, but one fundamental question to which I don’t have an answer…. </a:t>
            </a:r>
          </a:p>
          <a:p>
            <a:r>
              <a:rPr lang="en-GB" baseline="0" dirty="0" smtClean="0"/>
              <a:t>Therefore I’m more interested in the discussion at the 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44B68-3404-46A6-B375-778778B44F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9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44B68-3404-46A6-B375-778778B44F5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44B68-3404-46A6-B375-778778B44F5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44B68-3404-46A6-B375-778778B44F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4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of course, “flipped learning”</a:t>
            </a:r>
          </a:p>
          <a:p>
            <a:r>
              <a:rPr lang="en-GB" dirty="0" smtClean="0"/>
              <a:t>Could</a:t>
            </a:r>
            <a:r>
              <a:rPr lang="en-GB" baseline="0" dirty="0" smtClean="0"/>
              <a:t> have stopped after changing to combined lecture/tutorial</a:t>
            </a:r>
          </a:p>
          <a:p>
            <a:r>
              <a:rPr lang="en-GB" baseline="0" dirty="0" smtClean="0"/>
              <a:t>… but actually here want to focus especially on videos/flipped learning/more interactive classes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44B68-3404-46A6-B375-778778B44F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of course, “flipped learning”</a:t>
            </a:r>
          </a:p>
          <a:p>
            <a:r>
              <a:rPr lang="en-GB" dirty="0" smtClean="0"/>
              <a:t>Could</a:t>
            </a:r>
            <a:r>
              <a:rPr lang="en-GB" baseline="0" dirty="0" smtClean="0"/>
              <a:t> have stopped after changing to combined lecture/tutorial</a:t>
            </a:r>
          </a:p>
          <a:p>
            <a:r>
              <a:rPr lang="en-GB" baseline="0" dirty="0" smtClean="0"/>
              <a:t>… but actually here want to focus especially on videos/flipped learning/more interactive classes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44B68-3404-46A6-B375-778778B44F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tried all sorts of different approaches (screencast software + </a:t>
            </a:r>
            <a:r>
              <a:rPr lang="en-GB" dirty="0" err="1" smtClean="0"/>
              <a:t>powerpoint</a:t>
            </a:r>
            <a:r>
              <a:rPr lang="en-GB" dirty="0" smtClean="0"/>
              <a:t>/</a:t>
            </a:r>
            <a:r>
              <a:rPr lang="en-GB" dirty="0" err="1" smtClean="0"/>
              <a:t>onenote</a:t>
            </a:r>
            <a:r>
              <a:rPr lang="en-GB" dirty="0" smtClean="0"/>
              <a:t>/stylus/</a:t>
            </a:r>
            <a:r>
              <a:rPr lang="en-GB" dirty="0" err="1" smtClean="0"/>
              <a:t>smartpens</a:t>
            </a:r>
            <a:r>
              <a:rPr lang="en-GB" dirty="0" smtClean="0"/>
              <a:t>/other</a:t>
            </a:r>
            <a:r>
              <a:rPr lang="en-GB" baseline="0" dirty="0" smtClean="0"/>
              <a:t> software/handwritten + camera)</a:t>
            </a:r>
            <a:endParaRPr lang="en-GB" dirty="0" smtClean="0"/>
          </a:p>
          <a:p>
            <a:r>
              <a:rPr lang="en-GB" dirty="0" smtClean="0"/>
              <a:t>Time consuming to produce (there are ways to reduce this)</a:t>
            </a:r>
          </a:p>
          <a:p>
            <a:r>
              <a:rPr lang="en-GB" dirty="0" smtClean="0"/>
              <a:t>My big fear was that students wouldn’t watch them before the classes…</a:t>
            </a:r>
          </a:p>
          <a:p>
            <a:r>
              <a:rPr lang="en-GB" dirty="0" smtClean="0"/>
              <a:t>… or that they would hate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44B68-3404-46A6-B375-778778B44F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4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Positive response: logbooks were almost all positive (albeit with suggestions for improvement)</a:t>
            </a:r>
          </a:p>
          <a:p>
            <a:r>
              <a:rPr lang="en-GB" dirty="0" smtClean="0"/>
              <a:t>Only negative comment was “they take a long time because I keep having to stop to think”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44B68-3404-46A6-B375-778778B44F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42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 – surprising given what they’ve said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44B68-3404-46A6-B375-778778B44F5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42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Asking questions/interactive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44B68-3404-46A6-B375-778778B44F5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42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Asking questions/interactive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44B68-3404-46A6-B375-778778B44F5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4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2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E4B1D-ADB2-4F15-8389-44110F300007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2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E4B1D-ADB2-4F15-8389-44110F300007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2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5868144" y="61653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m.robinson@shu.ac.uk</a:t>
            </a:r>
          </a:p>
          <a:p>
            <a:pPr algn="r"/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www.mrobinson.net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30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7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183" y="1124744"/>
            <a:ext cx="4040188" cy="639762"/>
          </a:xfrm>
          <a:prstGeom prst="roundRect">
            <a:avLst/>
          </a:prstGeom>
          <a:solidFill>
            <a:srgbClr val="FF7D7D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  <a:prstGeom prst="roundRect">
            <a:avLst/>
          </a:prstGeom>
          <a:solidFill>
            <a:srgbClr val="FF7D7D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14864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Mike Robinson</a:t>
            </a:r>
          </a:p>
          <a:p>
            <a:r>
              <a:rPr lang="en-GB" dirty="0" smtClean="0"/>
              <a:t>m.robinson@shu.ac.uk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990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Mike Robinson</a:t>
            </a:r>
          </a:p>
          <a:p>
            <a:r>
              <a:rPr lang="en-GB" dirty="0" smtClean="0"/>
              <a:t>m.robinson@shu.ac.uk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75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8144" y="61653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m.robinson@shu.ac.uk</a:t>
            </a:r>
          </a:p>
          <a:p>
            <a:pPr algn="r"/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www.mrobinson.net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8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Mike Robinson</a:t>
            </a:r>
          </a:p>
          <a:p>
            <a:r>
              <a:rPr lang="en-GB" dirty="0" smtClean="0"/>
              <a:t>m.robinson@shu.ac.uk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9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Mike Robinson</a:t>
            </a:r>
          </a:p>
          <a:p>
            <a:r>
              <a:rPr lang="en-GB" dirty="0" smtClean="0"/>
              <a:t>m.robinson@shu.ac.uk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83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oundRect">
            <a:avLst>
              <a:gd name="adj" fmla="val 20710"/>
            </a:avLst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oundRect">
            <a:avLst>
              <a:gd name="adj" fmla="val 2855"/>
            </a:avLst>
          </a:prstGeom>
          <a:ln w="127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37312"/>
            <a:ext cx="17281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3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Staff and student experience </a:t>
            </a:r>
            <a:br>
              <a:rPr lang="en-GB" sz="4000" dirty="0" smtClean="0"/>
            </a:br>
            <a:r>
              <a:rPr lang="en-GB" sz="4000" dirty="0" smtClean="0"/>
              <a:t>of flipped teaching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4293096"/>
            <a:ext cx="4896544" cy="1800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Mike Robinson</a:t>
            </a:r>
          </a:p>
          <a:p>
            <a:r>
              <a:rPr lang="en-GB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Mathematics</a:t>
            </a:r>
          </a:p>
          <a:p>
            <a:r>
              <a:rPr lang="en-GB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Sheffield Hallam University</a:t>
            </a:r>
          </a:p>
          <a:p>
            <a:r>
              <a:rPr lang="en-GB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m.robinson@shu.ac.uk</a:t>
            </a:r>
            <a:endParaRPr lang="en-GB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96552" y="-99392"/>
            <a:ext cx="9361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912339"/>
              </p:ext>
            </p:extLst>
          </p:nvPr>
        </p:nvGraphicFramePr>
        <p:xfrm>
          <a:off x="0" y="198"/>
          <a:ext cx="9144794" cy="685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Presentation" r:id="rId3" imgW="4570525" imgH="3427469" progId="PowerPoint.Show.12">
                  <p:embed/>
                </p:oleObj>
              </mc:Choice>
              <mc:Fallback>
                <p:oleObj name="Presentation" r:id="rId3" imgW="4570525" imgH="342746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8"/>
                        <a:ext cx="9144794" cy="6857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61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New class compared with old style tutorial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Overwhelmingly, they prefer the new style of class compared with a ‘traditional’ tutorial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395536" y="2267581"/>
            <a:ext cx="8280920" cy="3177643"/>
            <a:chOff x="467544" y="1187460"/>
            <a:chExt cx="8280920" cy="317764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8" t="41356" r="12854" b="12613"/>
            <a:stretch/>
          </p:blipFill>
          <p:spPr bwMode="auto">
            <a:xfrm>
              <a:off x="1187624" y="1817076"/>
              <a:ext cx="6696744" cy="2548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11560" y="1187460"/>
              <a:ext cx="5832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C00000"/>
                  </a:solidFill>
                </a:rPr>
                <a:t>Which approach helps you learn best?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1916832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 smtClean="0"/>
                <a:t>New style</a:t>
              </a:r>
              <a:endParaRPr lang="en-GB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7544" y="3420289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 smtClean="0"/>
                <a:t>New style</a:t>
              </a:r>
              <a:endParaRPr lang="en-GB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96336" y="1988840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“Normal” tutorial</a:t>
              </a:r>
              <a:endParaRPr lang="en-GB" sz="1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96336" y="3420289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“Normal” tutorial</a:t>
              </a:r>
              <a:endParaRPr lang="en-GB" sz="1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560" y="2855685"/>
              <a:ext cx="5832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C00000"/>
                  </a:solidFill>
                </a:rPr>
                <a:t>Which kind of class is most interesting/enjoyable</a:t>
              </a:r>
              <a:r>
                <a:rPr lang="en-GB" i="1" dirty="0" smtClean="0">
                  <a:solidFill>
                    <a:srgbClr val="C00000"/>
                  </a:solidFill>
                </a:rPr>
                <a:t>?</a:t>
              </a:r>
              <a:endParaRPr lang="en-GB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0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80720" cy="38925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Overall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769" y="126876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Which approach helps you to learn the most?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460" y="306895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/>
              <a:t>New style</a:t>
            </a:r>
            <a:endParaRPr lang="en-GB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7460" y="447322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/>
              <a:t>New style</a:t>
            </a:r>
            <a:endParaRPr lang="en-GB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04003" y="299695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Old style</a:t>
            </a:r>
            <a:endParaRPr lang="en-GB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3769" y="26369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Which approach is most interesting?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4003" y="442840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Old style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3769" y="400506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Overall, which approach do you like the most?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460" y="170080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/>
              <a:t>New style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04003" y="163809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Old style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8143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Time 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906374" cy="305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768" y="1268760"/>
            <a:ext cx="763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C00000"/>
                </a:solidFill>
              </a:rPr>
              <a:t>How much time do you spend on this module compared with others?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98" y="192022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/>
              <a:t>A lot more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74141" y="185750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 lot less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2987660"/>
            <a:ext cx="763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C00000"/>
                </a:solidFill>
              </a:rPr>
              <a:t>Do you think this is…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636" y="337670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/>
              <a:t>Far too much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51193" y="3318083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Far too little</a:t>
            </a:r>
            <a:endParaRPr lang="en-GB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667598" y="2987660"/>
            <a:ext cx="7903675" cy="1737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3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634082"/>
          </a:xfrm>
        </p:spPr>
        <p:txBody>
          <a:bodyPr>
            <a:noAutofit/>
          </a:bodyPr>
          <a:lstStyle/>
          <a:p>
            <a:r>
              <a:rPr lang="en-GB" sz="2600" dirty="0" smtClean="0"/>
              <a:t>Challenges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3250704" cy="50734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500" dirty="0" smtClean="0"/>
              <a:t>Time</a:t>
            </a:r>
          </a:p>
          <a:p>
            <a:pPr lvl="1">
              <a:lnSpc>
                <a:spcPct val="110000"/>
              </a:lnSpc>
            </a:pPr>
            <a:r>
              <a:rPr lang="en-GB" sz="2500" dirty="0" smtClean="0"/>
              <a:t>Planning</a:t>
            </a:r>
          </a:p>
          <a:p>
            <a:pPr lvl="1">
              <a:lnSpc>
                <a:spcPct val="110000"/>
              </a:lnSpc>
            </a:pPr>
            <a:r>
              <a:rPr lang="en-GB" sz="2500" dirty="0" smtClean="0"/>
              <a:t>Video production</a:t>
            </a:r>
          </a:p>
          <a:p>
            <a:pPr>
              <a:lnSpc>
                <a:spcPct val="110000"/>
              </a:lnSpc>
            </a:pPr>
            <a:r>
              <a:rPr lang="en-GB" sz="2500" dirty="0" smtClean="0"/>
              <a:t>Technological </a:t>
            </a:r>
          </a:p>
          <a:p>
            <a:pPr marL="714375" lvl="3" indent="-268288">
              <a:lnSpc>
                <a:spcPct val="110000"/>
              </a:lnSpc>
            </a:pPr>
            <a:r>
              <a:rPr lang="en-GB" sz="2500" dirty="0"/>
              <a:t>Video </a:t>
            </a:r>
            <a:r>
              <a:rPr lang="en-GB" sz="2500" dirty="0" smtClean="0"/>
              <a:t>production again</a:t>
            </a:r>
          </a:p>
          <a:p>
            <a:pPr marL="374650" lvl="2" indent="-385763">
              <a:lnSpc>
                <a:spcPct val="110000"/>
              </a:lnSpc>
            </a:pPr>
            <a:r>
              <a:rPr lang="en-GB" sz="2500" dirty="0"/>
              <a:t>Classes harder work</a:t>
            </a:r>
          </a:p>
          <a:p>
            <a:pPr marL="374650" indent="-385763">
              <a:lnSpc>
                <a:spcPct val="110000"/>
              </a:lnSpc>
            </a:pPr>
            <a:r>
              <a:rPr lang="en-GB" sz="2500" dirty="0" smtClean="0"/>
              <a:t>Student resistance</a:t>
            </a:r>
          </a:p>
          <a:p>
            <a:pPr>
              <a:lnSpc>
                <a:spcPct val="110000"/>
              </a:lnSpc>
            </a:pPr>
            <a:endParaRPr lang="en-GB" sz="2500" dirty="0" smtClean="0"/>
          </a:p>
          <a:p>
            <a:pPr marL="0" indent="0">
              <a:lnSpc>
                <a:spcPct val="110000"/>
              </a:lnSpc>
              <a:buNone/>
            </a:pPr>
            <a:endParaRPr lang="en-GB" sz="2400" dirty="0" smtClean="0"/>
          </a:p>
          <a:p>
            <a:pPr>
              <a:lnSpc>
                <a:spcPct val="110000"/>
              </a:lnSpc>
            </a:pPr>
            <a:endParaRPr lang="en-GB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23928" y="274638"/>
            <a:ext cx="4762872" cy="634082"/>
          </a:xfrm>
          <a:prstGeom prst="roundRect">
            <a:avLst>
              <a:gd name="adj" fmla="val 20710"/>
            </a:avLst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sz="2600" dirty="0" smtClean="0"/>
              <a:t>Benefits</a:t>
            </a:r>
            <a:endParaRPr lang="en-GB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23928" y="1052736"/>
            <a:ext cx="4762872" cy="5073427"/>
          </a:xfrm>
          <a:prstGeom prst="roundRect">
            <a:avLst>
              <a:gd name="adj" fmla="val 2855"/>
            </a:avLst>
          </a:prstGeom>
          <a:ln w="12700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/>
              <a:t>Video lectures have some benefits in their own right, and because…</a:t>
            </a:r>
          </a:p>
          <a:p>
            <a:r>
              <a:rPr lang="en-GB" sz="2600" dirty="0" smtClean="0"/>
              <a:t>…much better use of contact time</a:t>
            </a:r>
          </a:p>
          <a:p>
            <a:r>
              <a:rPr lang="en-GB" sz="2600" dirty="0" smtClean="0"/>
              <a:t>Room layout was also key</a:t>
            </a:r>
          </a:p>
          <a:p>
            <a:r>
              <a:rPr lang="en-GB" sz="2600" dirty="0" smtClean="0"/>
              <a:t>Classes more rewarding for staff</a:t>
            </a:r>
          </a:p>
          <a:p>
            <a:r>
              <a:rPr lang="en-GB" sz="2600" dirty="0" smtClean="0"/>
              <a:t>Overall, students like it and report</a:t>
            </a:r>
          </a:p>
          <a:p>
            <a:pPr lvl="1"/>
            <a:r>
              <a:rPr lang="en-GB" sz="2200" dirty="0"/>
              <a:t>b</a:t>
            </a:r>
            <a:r>
              <a:rPr lang="en-GB" sz="2200" dirty="0" smtClean="0"/>
              <a:t>etter learning</a:t>
            </a:r>
          </a:p>
          <a:p>
            <a:pPr lvl="1"/>
            <a:r>
              <a:rPr lang="en-GB" sz="2200" dirty="0"/>
              <a:t>t</a:t>
            </a:r>
            <a:r>
              <a:rPr lang="en-GB" sz="2200" dirty="0" smtClean="0"/>
              <a:t>ime to think</a:t>
            </a:r>
          </a:p>
          <a:p>
            <a:pPr lvl="1"/>
            <a:r>
              <a:rPr lang="en-GB" sz="2200" dirty="0"/>
              <a:t>m</a:t>
            </a:r>
            <a:r>
              <a:rPr lang="en-GB" sz="2200" dirty="0" smtClean="0"/>
              <a:t>ore enjoyable</a:t>
            </a:r>
          </a:p>
          <a:p>
            <a:pPr lvl="1"/>
            <a:r>
              <a:rPr lang="en-GB" sz="2200" dirty="0" smtClean="0"/>
              <a:t>more time spent working</a:t>
            </a:r>
          </a:p>
        </p:txBody>
      </p:sp>
    </p:spTree>
    <p:extLst>
      <p:ext uri="{BB962C8B-B14F-4D97-AF65-F5344CB8AC3E}">
        <p14:creationId xmlns:p14="http://schemas.microsoft.com/office/powerpoint/2010/main" val="12504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Did it solve the attendance problem?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26407" r="56811" b="35242"/>
          <a:stretch/>
        </p:blipFill>
        <p:spPr bwMode="auto">
          <a:xfrm>
            <a:off x="1115616" y="1124744"/>
            <a:ext cx="6768752" cy="469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t="39394" r="19516" b="12525"/>
          <a:stretch/>
        </p:blipFill>
        <p:spPr bwMode="auto">
          <a:xfrm>
            <a:off x="1135474" y="1124743"/>
            <a:ext cx="6748894" cy="476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124742"/>
            <a:ext cx="8208912" cy="4800064"/>
          </a:xfrm>
          <a:prstGeom prst="roundRect">
            <a:avLst>
              <a:gd name="adj" fmla="val 374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In the survey of poor attenders: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2 (out of 28) mentioned the </a:t>
            </a:r>
            <a:r>
              <a:rPr lang="en-GB" sz="2000" b="1" dirty="0" smtClean="0"/>
              <a:t>provision of video lectures as the </a:t>
            </a:r>
            <a:r>
              <a:rPr lang="en-GB" sz="2000" b="1" u="sng" dirty="0" smtClean="0"/>
              <a:t>main</a:t>
            </a:r>
            <a:r>
              <a:rPr lang="en-GB" sz="2000" b="1" dirty="0" smtClean="0"/>
              <a:t> reason for non attendance </a:t>
            </a:r>
            <a:r>
              <a:rPr lang="en-GB" sz="2000" dirty="0" smtClean="0"/>
              <a:t>when asked an open ended question about it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1 because they preferred to learn using the videos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1 because if they hadn’t watched them, they were lost in class,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9 said </a:t>
            </a:r>
            <a:r>
              <a:rPr lang="en-GB" sz="2000" b="1" dirty="0" smtClean="0"/>
              <a:t>not having watched videos </a:t>
            </a:r>
            <a:r>
              <a:rPr lang="en-GB" sz="2000" dirty="0" smtClean="0"/>
              <a:t>was a </a:t>
            </a:r>
            <a:r>
              <a:rPr lang="en-GB" sz="2000" b="1" dirty="0" smtClean="0"/>
              <a:t>fairly or very important factor</a:t>
            </a:r>
            <a:r>
              <a:rPr lang="en-GB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2 students cited the style of class as a factor, talking about a sense of being exposed if they didn’t understand when other students did.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r>
              <a:rPr lang="en-GB" sz="2000" dirty="0" smtClean="0"/>
              <a:t>Almost all gave other reasons not related to this module delivery.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391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</a:t>
            </a:r>
            <a:r>
              <a:rPr lang="en-GB" dirty="0" smtClean="0"/>
              <a:t>next for 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Redo some videos from earlier in the course in light of experience</a:t>
            </a:r>
            <a:endParaRPr lang="en-GB" dirty="0" smtClean="0"/>
          </a:p>
          <a:p>
            <a:r>
              <a:rPr lang="en-GB" dirty="0" smtClean="0"/>
              <a:t>Further </a:t>
            </a:r>
            <a:r>
              <a:rPr lang="en-GB" dirty="0" smtClean="0"/>
              <a:t>refinement of </a:t>
            </a:r>
            <a:r>
              <a:rPr lang="en-GB" dirty="0" smtClean="0"/>
              <a:t>in-class </a:t>
            </a:r>
            <a:r>
              <a:rPr lang="en-GB" dirty="0" smtClean="0"/>
              <a:t>activities</a:t>
            </a:r>
          </a:p>
          <a:p>
            <a:r>
              <a:rPr lang="en-GB" dirty="0" smtClean="0"/>
              <a:t>Other modules?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5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56592" y="0"/>
            <a:ext cx="144016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348129"/>
              </p:ext>
            </p:extLst>
          </p:nvPr>
        </p:nvGraphicFramePr>
        <p:xfrm>
          <a:off x="0" y="198"/>
          <a:ext cx="9144794" cy="685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Presentation" r:id="rId3" imgW="4570525" imgH="3427469" progId="PowerPoint.Show.12">
                  <p:embed/>
                </p:oleObj>
              </mc:Choice>
              <mc:Fallback>
                <p:oleObj name="Presentation" r:id="rId3" imgW="4570525" imgH="342746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8"/>
                        <a:ext cx="9144794" cy="6857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36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module in </a:t>
            </a:r>
            <a:r>
              <a:rPr lang="en-GB" i="1" dirty="0">
                <a:solidFill>
                  <a:srgbClr val="C00000"/>
                </a:solidFill>
              </a:rPr>
              <a:t>Dynamical Systems &amp; Fourier Analysis</a:t>
            </a:r>
          </a:p>
          <a:p>
            <a:pPr marL="0" indent="0">
              <a:buNone/>
            </a:pPr>
            <a:r>
              <a:rPr lang="en-GB" dirty="0"/>
              <a:t>Very </a:t>
            </a:r>
            <a:r>
              <a:rPr lang="en-GB" dirty="0" smtClean="0"/>
              <a:t>techno-friendly</a:t>
            </a:r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rgbClr val="C00000"/>
                </a:solidFill>
              </a:rPr>
              <a:t>In previous years:</a:t>
            </a:r>
          </a:p>
          <a:p>
            <a:r>
              <a:rPr lang="en-GB" dirty="0"/>
              <a:t>1 lecture per week (~ 100 students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Very ‘traditional’ – why?</a:t>
            </a:r>
          </a:p>
          <a:p>
            <a:pPr lvl="1"/>
            <a:r>
              <a:rPr lang="en-GB" dirty="0" smtClean="0"/>
              <a:t>Attendance reasonably good</a:t>
            </a:r>
            <a:endParaRPr lang="en-GB" dirty="0"/>
          </a:p>
          <a:p>
            <a:r>
              <a:rPr lang="en-GB" dirty="0"/>
              <a:t>1 'tutorial' per week in computer room (~ 25 students) immediately after the </a:t>
            </a:r>
            <a:r>
              <a:rPr lang="en-GB" dirty="0" smtClean="0"/>
              <a:t>lecture</a:t>
            </a:r>
          </a:p>
          <a:p>
            <a:pPr lvl="1"/>
            <a:r>
              <a:rPr lang="en-GB" dirty="0" smtClean="0"/>
              <a:t>Attendance very poor – why?</a:t>
            </a:r>
          </a:p>
          <a:p>
            <a:r>
              <a:rPr lang="en-GB" dirty="0" smtClean="0"/>
              <a:t>Full set of printed notes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1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GB" sz="2600" dirty="0" smtClean="0"/>
              <a:t>Rationale for change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50734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Why change?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Poor attendance especially tutorials and dubious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lectures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 smtClean="0"/>
              <a:t>Student inactivity during tutorials</a:t>
            </a:r>
            <a:endParaRPr lang="en-GB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 smtClean="0"/>
              <a:t>Maths as a </a:t>
            </a:r>
            <a:r>
              <a:rPr lang="en-GB" sz="2400" b="1" u="sng" dirty="0" smtClean="0"/>
              <a:t>process</a:t>
            </a: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/>
              <a:t>d</a:t>
            </a:r>
            <a:r>
              <a:rPr lang="en-GB" sz="2400" dirty="0" smtClean="0"/>
              <a:t>emonstrated in lecture but rarely recorded in lecture notes so only seen once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student process often hidden from staff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 smtClean="0">
                <a:solidFill>
                  <a:srgbClr val="C00000"/>
                </a:solidFill>
              </a:rPr>
              <a:t>New opportunities: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video creation + online delivery easier than previously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new teaching space</a:t>
            </a:r>
          </a:p>
          <a:p>
            <a:pPr>
              <a:lnSpc>
                <a:spcPct val="110000"/>
              </a:lnSpc>
            </a:pPr>
            <a:endParaRPr lang="en-GB" sz="2400" dirty="0" smtClean="0"/>
          </a:p>
          <a:p>
            <a:pPr>
              <a:lnSpc>
                <a:spcPct val="110000"/>
              </a:lnSpc>
            </a:pPr>
            <a:endParaRPr lang="en-GB" sz="2400" dirty="0" smtClean="0"/>
          </a:p>
          <a:p>
            <a:pPr marL="0" indent="0">
              <a:lnSpc>
                <a:spcPct val="110000"/>
              </a:lnSpc>
              <a:buNone/>
            </a:pPr>
            <a:endParaRPr lang="en-GB" sz="2400" dirty="0" smtClean="0"/>
          </a:p>
          <a:p>
            <a:pPr>
              <a:lnSpc>
                <a:spcPct val="11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27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GB" sz="2600" dirty="0" smtClean="0"/>
              <a:t>What changed?</a:t>
            </a:r>
            <a:endParaRPr lang="en-GB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052736"/>
            <a:ext cx="8219256" cy="5073427"/>
          </a:xfrm>
          <a:prstGeom prst="roundRect">
            <a:avLst>
              <a:gd name="adj" fmla="val 2855"/>
            </a:avLst>
          </a:prstGeom>
          <a:ln w="12700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GB" b="1" dirty="0" smtClean="0"/>
              <a:t>Cohort split </a:t>
            </a:r>
            <a:r>
              <a:rPr lang="en-GB" dirty="0" smtClean="0"/>
              <a:t>into 2 x 50 students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GB" dirty="0" smtClean="0"/>
              <a:t>Each group taught in a single 2 hour class – </a:t>
            </a:r>
            <a:r>
              <a:rPr lang="en-GB" b="1" dirty="0" smtClean="0"/>
              <a:t>combined lecture/tutorial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GB" dirty="0" smtClean="0"/>
              <a:t>About ½ new material delivered via </a:t>
            </a:r>
            <a:r>
              <a:rPr lang="en-GB" b="1" dirty="0" smtClean="0"/>
              <a:t>online video lectures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GB" b="1" dirty="0" smtClean="0"/>
              <a:t>Preparation: </a:t>
            </a:r>
            <a:r>
              <a:rPr lang="en-GB" dirty="0" smtClean="0"/>
              <a:t>students expected to watch videos before class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GB" dirty="0" smtClean="0"/>
              <a:t>Classes much </a:t>
            </a:r>
            <a:r>
              <a:rPr lang="en-GB" b="1" dirty="0" smtClean="0"/>
              <a:t>more interactive </a:t>
            </a:r>
            <a:r>
              <a:rPr lang="en-GB" dirty="0" smtClean="0"/>
              <a:t>(peer-peer and peer-tutor)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GB" dirty="0" smtClean="0"/>
              <a:t>Reduced printed </a:t>
            </a:r>
            <a:r>
              <a:rPr lang="en-GB" b="1" dirty="0" smtClean="0"/>
              <a:t>notes (with gaps)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endParaRPr lang="en-GB" sz="2400" dirty="0" smtClean="0"/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endParaRPr lang="en-GB" sz="2400" dirty="0" smtClean="0"/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endParaRPr lang="en-GB" sz="2400" dirty="0" smtClean="0"/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endParaRPr lang="en-GB" sz="2400" dirty="0" smtClean="0"/>
          </a:p>
          <a:p>
            <a:pPr>
              <a:lnSpc>
                <a:spcPct val="110000"/>
              </a:lnSpc>
            </a:pPr>
            <a:endParaRPr lang="en-GB" sz="2400" dirty="0" smtClean="0"/>
          </a:p>
          <a:p>
            <a:pPr>
              <a:lnSpc>
                <a:spcPct val="110000"/>
              </a:lnSpc>
            </a:pPr>
            <a:endParaRPr lang="en-GB" sz="2400" dirty="0" smtClean="0"/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endParaRPr lang="en-GB" sz="2400" dirty="0" smtClean="0"/>
          </a:p>
          <a:p>
            <a:pPr>
              <a:lnSpc>
                <a:spcPct val="11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621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Producing Video Lectures</a:t>
            </a:r>
            <a:endParaRPr lang="en-GB" dirty="0"/>
          </a:p>
        </p:txBody>
      </p:sp>
      <p:pic>
        <p:nvPicPr>
          <p:cNvPr id="4" name="LMS compilat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1052735"/>
            <a:ext cx="5440338" cy="512478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2674640" cy="51247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600" dirty="0" smtClean="0"/>
              <a:t>I used </a:t>
            </a:r>
            <a:r>
              <a:rPr lang="en-GB" sz="2600" b="1" dirty="0" smtClean="0"/>
              <a:t>screencasts</a:t>
            </a:r>
            <a:r>
              <a:rPr lang="en-GB" sz="2600" dirty="0" smtClean="0"/>
              <a:t> of:</a:t>
            </a:r>
          </a:p>
          <a:p>
            <a:pPr marL="174625" indent="-174625">
              <a:lnSpc>
                <a:spcPct val="110000"/>
              </a:lnSpc>
            </a:pPr>
            <a:r>
              <a:rPr lang="en-GB" sz="2600" dirty="0" smtClean="0"/>
              <a:t>PowerPoint </a:t>
            </a:r>
          </a:p>
          <a:p>
            <a:pPr marL="174625" indent="-174625">
              <a:lnSpc>
                <a:spcPct val="110000"/>
              </a:lnSpc>
            </a:pPr>
            <a:r>
              <a:rPr lang="en-GB" sz="2600" dirty="0" smtClean="0"/>
              <a:t>Tablet </a:t>
            </a:r>
            <a:r>
              <a:rPr lang="en-GB" sz="2600" dirty="0" smtClean="0"/>
              <a:t>PC + stylus </a:t>
            </a:r>
            <a:r>
              <a:rPr lang="en-GB" sz="2600" dirty="0" smtClean="0"/>
              <a:t>(PowerPoint/OneNote)</a:t>
            </a:r>
          </a:p>
          <a:p>
            <a:pPr marL="174625" indent="-174625">
              <a:lnSpc>
                <a:spcPct val="110000"/>
              </a:lnSpc>
            </a:pPr>
            <a:r>
              <a:rPr lang="en-GB" sz="2600" dirty="0" smtClean="0"/>
              <a:t>Other software </a:t>
            </a:r>
            <a:r>
              <a:rPr lang="en-GB" sz="2600" dirty="0" err="1" smtClean="0"/>
              <a:t>eg</a:t>
            </a:r>
            <a:r>
              <a:rPr lang="en-GB" sz="2600" dirty="0" smtClean="0"/>
              <a:t> Excel</a:t>
            </a:r>
            <a:endParaRPr lang="en-GB" sz="2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2600" dirty="0" smtClean="0"/>
              <a:t>and also</a:t>
            </a:r>
          </a:p>
          <a:p>
            <a:pPr marL="174625" indent="-174625">
              <a:lnSpc>
                <a:spcPct val="110000"/>
              </a:lnSpc>
            </a:pPr>
            <a:r>
              <a:rPr lang="en-GB" sz="2600" dirty="0" err="1" smtClean="0"/>
              <a:t>LiveScribe</a:t>
            </a:r>
            <a:r>
              <a:rPr lang="en-GB" sz="2600" dirty="0" smtClean="0"/>
              <a:t> </a:t>
            </a:r>
            <a:r>
              <a:rPr lang="en-GB" sz="2600" dirty="0" err="1" smtClean="0"/>
              <a:t>smart</a:t>
            </a:r>
            <a:r>
              <a:rPr lang="en-GB" sz="2600" dirty="0" err="1" smtClean="0"/>
              <a:t>pen</a:t>
            </a:r>
            <a:endParaRPr lang="en-GB" sz="2600" dirty="0" smtClean="0"/>
          </a:p>
          <a:p>
            <a:pPr marL="174625" indent="-174625">
              <a:lnSpc>
                <a:spcPct val="110000"/>
              </a:lnSpc>
            </a:pPr>
            <a:r>
              <a:rPr lang="en-GB" sz="2600" dirty="0" smtClean="0"/>
              <a:t>digital </a:t>
            </a:r>
            <a:r>
              <a:rPr lang="en-GB" sz="2600" dirty="0" smtClean="0"/>
              <a:t>camera + pen &amp; paper or </a:t>
            </a:r>
            <a:r>
              <a:rPr lang="en-GB" sz="2600" dirty="0" smtClean="0"/>
              <a:t>mini-whiteboard.</a:t>
            </a:r>
            <a:endParaRPr lang="en-GB" sz="2600" dirty="0" smtClean="0"/>
          </a:p>
          <a:p>
            <a:pPr marL="0" indent="0">
              <a:lnSpc>
                <a:spcPct val="110000"/>
              </a:lnSpc>
              <a:buNone/>
            </a:pPr>
            <a:endParaRPr lang="en-GB" sz="2400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 smtClean="0">
                <a:solidFill>
                  <a:srgbClr val="0000FF"/>
                </a:solidFill>
              </a:rPr>
              <a:t>Other ideas</a:t>
            </a:r>
            <a:endParaRPr lang="en-GB" sz="2400" b="1" dirty="0">
              <a:solidFill>
                <a:srgbClr val="0000FF"/>
              </a:solidFill>
            </a:endParaRPr>
          </a:p>
          <a:p>
            <a:pPr marL="174625" indent="-174625">
              <a:lnSpc>
                <a:spcPct val="110000"/>
              </a:lnSpc>
            </a:pPr>
            <a:r>
              <a:rPr lang="en-GB" sz="2400" dirty="0" smtClean="0">
                <a:solidFill>
                  <a:srgbClr val="0000CC"/>
                </a:solidFill>
              </a:rPr>
              <a:t>Camera + you  + whiteboard</a:t>
            </a:r>
          </a:p>
          <a:p>
            <a:pPr marL="174625" indent="-174625">
              <a:lnSpc>
                <a:spcPct val="110000"/>
              </a:lnSpc>
            </a:pPr>
            <a:r>
              <a:rPr lang="en-GB" sz="2400" dirty="0" smtClean="0">
                <a:solidFill>
                  <a:srgbClr val="0000CC"/>
                </a:solidFill>
              </a:rPr>
              <a:t>Record current lectures and edit for next year</a:t>
            </a:r>
          </a:p>
          <a:p>
            <a:pPr marL="174625" indent="-174625">
              <a:lnSpc>
                <a:spcPct val="110000"/>
              </a:lnSpc>
            </a:pPr>
            <a:r>
              <a:rPr lang="en-GB" sz="2400" dirty="0" smtClean="0">
                <a:solidFill>
                  <a:srgbClr val="0000CC"/>
                </a:solidFill>
              </a:rPr>
              <a:t>Get students to make </a:t>
            </a:r>
            <a:r>
              <a:rPr lang="en-GB" sz="2400" dirty="0" smtClean="0">
                <a:solidFill>
                  <a:srgbClr val="0000CC"/>
                </a:solidFill>
              </a:rPr>
              <a:t>them?</a:t>
            </a:r>
            <a:endParaRPr lang="en-GB" sz="2400" dirty="0" smtClean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75856" y="1052735"/>
            <a:ext cx="5440338" cy="5124785"/>
            <a:chOff x="3275856" y="1052735"/>
            <a:chExt cx="5440338" cy="512478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275856" y="1052735"/>
              <a:ext cx="5440337" cy="53885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bg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r>
                <a:rPr lang="en-GB" sz="2600" dirty="0" smtClean="0"/>
                <a:t>My top tip</a:t>
              </a:r>
              <a:endParaRPr lang="en-GB" sz="2600" dirty="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275856" y="1591585"/>
              <a:ext cx="5440338" cy="458593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3600" b="1" dirty="0" smtClean="0">
                  <a:solidFill>
                    <a:srgbClr val="0000CC"/>
                  </a:solidFill>
                </a:rPr>
                <a:t>Don’t be a perfectionist!</a:t>
              </a:r>
            </a:p>
            <a:p>
              <a:pPr marL="0" indent="0">
                <a:buNone/>
              </a:pPr>
              <a:endParaRPr lang="en-GB" sz="3600" dirty="0"/>
            </a:p>
            <a:p>
              <a:pPr marL="0" indent="0">
                <a:buNone/>
              </a:pPr>
              <a:endParaRPr lang="en-GB" sz="3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7758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My experience, and what students said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>
                    <a:solidFill>
                      <a:srgbClr val="C00000"/>
                    </a:solidFill>
                  </a:rPr>
                  <a:t>Comparison of video lectures </a:t>
                </a:r>
                <a:r>
                  <a:rPr lang="en-GB" i="1" dirty="0" smtClean="0">
                    <a:solidFill>
                      <a:srgbClr val="C00000"/>
                    </a:solidFill>
                  </a:rPr>
                  <a:t>vs</a:t>
                </a:r>
                <a:r>
                  <a:rPr lang="en-GB" dirty="0" smtClean="0">
                    <a:solidFill>
                      <a:srgbClr val="C00000"/>
                    </a:solidFill>
                  </a:rPr>
                  <a:t> traditional</a:t>
                </a:r>
              </a:p>
              <a:p>
                <a:r>
                  <a:rPr lang="en-GB" dirty="0" smtClean="0">
                    <a:solidFill>
                      <a:srgbClr val="C00000"/>
                    </a:solidFill>
                  </a:rPr>
                  <a:t>Comparison of new classes </a:t>
                </a:r>
                <a:r>
                  <a:rPr lang="en-GB" i="1" dirty="0">
                    <a:solidFill>
                      <a:srgbClr val="C00000"/>
                    </a:solidFill>
                  </a:rPr>
                  <a:t>vs</a:t>
                </a:r>
                <a:r>
                  <a:rPr lang="en-GB" dirty="0">
                    <a:solidFill>
                      <a:srgbClr val="C00000"/>
                    </a:solidFill>
                  </a:rPr>
                  <a:t> normal </a:t>
                </a:r>
                <a:r>
                  <a:rPr lang="en-GB" dirty="0" smtClean="0">
                    <a:solidFill>
                      <a:srgbClr val="C00000"/>
                    </a:solidFill>
                  </a:rPr>
                  <a:t>tutorials</a:t>
                </a:r>
              </a:p>
              <a:p>
                <a:r>
                  <a:rPr lang="en-GB" dirty="0" smtClean="0">
                    <a:solidFill>
                      <a:srgbClr val="C00000"/>
                    </a:solidFill>
                  </a:rPr>
                  <a:t>Comparison of overall approach </a:t>
                </a:r>
                <a:r>
                  <a:rPr lang="en-GB" i="1" dirty="0">
                    <a:solidFill>
                      <a:srgbClr val="C00000"/>
                    </a:solidFill>
                  </a:rPr>
                  <a:t>vs</a:t>
                </a:r>
                <a:r>
                  <a:rPr lang="en-GB" dirty="0">
                    <a:solidFill>
                      <a:srgbClr val="C00000"/>
                    </a:solidFill>
                  </a:rPr>
                  <a:t> other </a:t>
                </a:r>
                <a:r>
                  <a:rPr lang="en-GB" dirty="0" smtClean="0">
                    <a:solidFill>
                      <a:srgbClr val="C00000"/>
                    </a:solidFill>
                  </a:rPr>
                  <a:t>modules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sz="2600" b="1" dirty="0" smtClean="0">
                    <a:solidFill>
                      <a:srgbClr val="002060"/>
                    </a:solidFill>
                  </a:rPr>
                  <a:t>Student evaluation taken from </a:t>
                </a:r>
              </a:p>
              <a:p>
                <a:r>
                  <a:rPr lang="en-GB" sz="2600" dirty="0" smtClean="0">
                    <a:solidFill>
                      <a:srgbClr val="002060"/>
                    </a:solidFill>
                  </a:rPr>
                  <a:t>3 anonymous online surveys:</a:t>
                </a:r>
              </a:p>
              <a:p>
                <a:pPr lvl="1"/>
                <a:r>
                  <a:rPr lang="en-GB" sz="2200" dirty="0" smtClean="0">
                    <a:solidFill>
                      <a:srgbClr val="002060"/>
                    </a:solidFill>
                  </a:rPr>
                  <a:t>open to all students - conducted week 7 (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GB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≈50</m:t>
                    </m:r>
                  </m:oMath>
                </a14:m>
                <a:r>
                  <a:rPr lang="en-GB" sz="2200" dirty="0" smtClean="0">
                    <a:solidFill>
                      <a:srgbClr val="002060"/>
                    </a:solidFill>
                  </a:rPr>
                  <a:t>)</a:t>
                </a:r>
              </a:p>
              <a:p>
                <a:pPr lvl="1"/>
                <a:r>
                  <a:rPr lang="en-GB" sz="2200" dirty="0" smtClean="0">
                    <a:solidFill>
                      <a:srgbClr val="002060"/>
                    </a:solidFill>
                  </a:rPr>
                  <a:t>poor </a:t>
                </a:r>
                <a:r>
                  <a:rPr lang="en-GB" sz="2200" dirty="0">
                    <a:solidFill>
                      <a:srgbClr val="002060"/>
                    </a:solidFill>
                  </a:rPr>
                  <a:t>attenders </a:t>
                </a:r>
                <a:r>
                  <a:rPr lang="en-GB" sz="2200" dirty="0" smtClean="0">
                    <a:solidFill>
                      <a:srgbClr val="002060"/>
                    </a:solidFill>
                  </a:rPr>
                  <a:t>only - conducted week </a:t>
                </a:r>
                <a:r>
                  <a:rPr lang="en-GB" sz="2200" dirty="0">
                    <a:solidFill>
                      <a:srgbClr val="002060"/>
                    </a:solidFill>
                  </a:rPr>
                  <a:t>23 (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GB" sz="2200" i="1">
                        <a:solidFill>
                          <a:srgbClr val="002060"/>
                        </a:solidFill>
                        <a:latin typeface="Cambria Math"/>
                      </a:rPr>
                      <m:t>=28)</m:t>
                    </m:r>
                  </m:oMath>
                </a14:m>
                <a:endParaRPr lang="en-GB" sz="220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GB" sz="2200" dirty="0" smtClean="0">
                    <a:solidFill>
                      <a:srgbClr val="002060"/>
                    </a:solidFill>
                  </a:rPr>
                  <a:t>open to all students - conducted </a:t>
                </a:r>
                <a:r>
                  <a:rPr lang="en-GB" sz="2200" dirty="0" smtClean="0">
                    <a:solidFill>
                      <a:srgbClr val="002060"/>
                    </a:solidFill>
                  </a:rPr>
                  <a:t>post-exam </a:t>
                </a:r>
                <a:r>
                  <a:rPr lang="en-GB" sz="2200" dirty="0" smtClean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GB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=21)</m:t>
                    </m:r>
                  </m:oMath>
                </a14:m>
                <a:endParaRPr lang="en-GB" sz="2200" b="0" dirty="0" smtClean="0">
                  <a:solidFill>
                    <a:srgbClr val="002060"/>
                  </a:solidFill>
                </a:endParaRPr>
              </a:p>
              <a:p>
                <a:r>
                  <a:rPr lang="en-GB" sz="2600" b="0" dirty="0" smtClean="0">
                    <a:solidFill>
                      <a:srgbClr val="002060"/>
                    </a:solidFill>
                  </a:rPr>
                  <a:t>Student online logbooks/progress files (not anonymous)</a:t>
                </a:r>
              </a:p>
              <a:p>
                <a:pPr marL="0" indent="0">
                  <a:buNone/>
                </a:pPr>
                <a:endParaRPr lang="en-GB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0" t="-1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8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96552" y="-99392"/>
            <a:ext cx="13681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729655"/>
              </p:ext>
            </p:extLst>
          </p:nvPr>
        </p:nvGraphicFramePr>
        <p:xfrm>
          <a:off x="0" y="198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Presentation" r:id="rId3" imgW="4570525" imgH="3427469" progId="PowerPoint.Show.12">
                  <p:embed/>
                </p:oleObj>
              </mc:Choice>
              <mc:Fallback>
                <p:oleObj name="Presentation" r:id="rId3" imgW="4570525" imgH="342746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8"/>
                        <a:ext cx="9144000" cy="685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Student response to video lectures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t="36344" r="11331" b="15544"/>
          <a:stretch/>
        </p:blipFill>
        <p:spPr bwMode="auto">
          <a:xfrm>
            <a:off x="971600" y="1291498"/>
            <a:ext cx="7200800" cy="456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8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Student response to video lectures</a:t>
            </a:r>
            <a:endParaRPr lang="en-GB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52403"/>
              </p:ext>
            </p:extLst>
          </p:nvPr>
        </p:nvGraphicFramePr>
        <p:xfrm>
          <a:off x="1500336" y="3364984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Key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Strongly</a:t>
                      </a:r>
                      <a:r>
                        <a:rPr lang="en-GB" baseline="0" dirty="0" smtClean="0"/>
                        <a:t> prefer new</a:t>
                      </a:r>
                      <a:endParaRPr lang="en-GB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Slightly prefer new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ADD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Slightly prefer old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7D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Strongly prefer old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76115" y="1196752"/>
            <a:ext cx="8100341" cy="1440160"/>
            <a:chOff x="576115" y="1772816"/>
            <a:chExt cx="8100341" cy="1440160"/>
          </a:xfrm>
        </p:grpSpPr>
        <p:sp>
          <p:nvSpPr>
            <p:cNvPr id="3" name="TextBox 2"/>
            <p:cNvSpPr txBox="1"/>
            <p:nvPr/>
          </p:nvSpPr>
          <p:spPr>
            <a:xfrm>
              <a:off x="576115" y="1772816"/>
              <a:ext cx="5832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C00000"/>
                  </a:solidFill>
                </a:rPr>
                <a:t>Which approach helps you learn best?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6115" y="2343265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Video Lecture</a:t>
              </a:r>
              <a:endParaRPr lang="en-GB" sz="1600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79" t="59915" r="10306" b="17603"/>
            <a:stretch/>
          </p:blipFill>
          <p:spPr bwMode="auto">
            <a:xfrm>
              <a:off x="1440211" y="2178451"/>
              <a:ext cx="6300141" cy="103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524328" y="2343265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Traditional Lecture</a:t>
              </a:r>
              <a:endParaRPr lang="en-GB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29116" y="3439111"/>
            <a:ext cx="3335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91</a:t>
            </a:r>
            <a:r>
              <a:rPr lang="en-GB" i="1" dirty="0" smtClean="0">
                <a:solidFill>
                  <a:srgbClr val="FF0000"/>
                </a:solidFill>
              </a:rPr>
              <a:t>% </a:t>
            </a:r>
            <a:r>
              <a:rPr lang="en-GB" i="1" dirty="0" smtClean="0">
                <a:solidFill>
                  <a:srgbClr val="002060"/>
                </a:solidFill>
              </a:rPr>
              <a:t>of students had watched at least one video </a:t>
            </a:r>
            <a:r>
              <a:rPr lang="en-GB" b="1" i="1" dirty="0" smtClean="0">
                <a:solidFill>
                  <a:srgbClr val="002060"/>
                </a:solidFill>
              </a:rPr>
              <a:t>more than once.</a:t>
            </a:r>
          </a:p>
          <a:p>
            <a:r>
              <a:rPr lang="en-GB" i="1" dirty="0" smtClean="0">
                <a:solidFill>
                  <a:srgbClr val="002060"/>
                </a:solidFill>
              </a:rPr>
              <a:t>(Some had watched the same one more than 5 times.)</a:t>
            </a:r>
          </a:p>
          <a:p>
            <a:endParaRPr lang="en-GB" i="1" dirty="0">
              <a:solidFill>
                <a:srgbClr val="C00000"/>
              </a:solidFill>
            </a:endParaRPr>
          </a:p>
          <a:p>
            <a:r>
              <a:rPr lang="en-GB" b="1" i="1" dirty="0" smtClean="0">
                <a:solidFill>
                  <a:srgbClr val="FF0000"/>
                </a:solidFill>
              </a:rPr>
              <a:t>62</a:t>
            </a:r>
            <a:r>
              <a:rPr lang="en-GB" i="1" dirty="0" smtClean="0">
                <a:solidFill>
                  <a:srgbClr val="FF0000"/>
                </a:solidFill>
              </a:rPr>
              <a:t>% </a:t>
            </a:r>
            <a:r>
              <a:rPr lang="en-GB" i="1" dirty="0">
                <a:solidFill>
                  <a:srgbClr val="FF0000"/>
                </a:solidFill>
              </a:rPr>
              <a:t>of </a:t>
            </a:r>
            <a:r>
              <a:rPr lang="en-GB" i="1" dirty="0" smtClean="0">
                <a:solidFill>
                  <a:srgbClr val="FF0000"/>
                </a:solidFill>
              </a:rPr>
              <a:t>students reported re-watching them during revision.</a:t>
            </a:r>
            <a:endParaRPr lang="en-GB" i="1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9974" y="2852936"/>
            <a:ext cx="6588151" cy="3184231"/>
            <a:chOff x="659974" y="2852936"/>
            <a:chExt cx="6588151" cy="3184231"/>
          </a:xfrm>
        </p:grpSpPr>
        <p:sp>
          <p:nvSpPr>
            <p:cNvPr id="6" name="TextBox 5"/>
            <p:cNvSpPr txBox="1"/>
            <p:nvPr/>
          </p:nvSpPr>
          <p:spPr>
            <a:xfrm>
              <a:off x="659974" y="2852936"/>
              <a:ext cx="6588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solidFill>
                    <a:srgbClr val="C00000"/>
                  </a:solidFill>
                </a:rPr>
                <a:t>How many have you watched?</a:t>
              </a:r>
              <a:endParaRPr lang="en-GB" i="1" dirty="0">
                <a:solidFill>
                  <a:srgbClr val="C00000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68" t="35809" r="19307" b="24795"/>
            <a:stretch/>
          </p:blipFill>
          <p:spPr bwMode="auto">
            <a:xfrm>
              <a:off x="796176" y="3356992"/>
              <a:ext cx="4135863" cy="268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63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4295</TotalTime>
  <Words>920</Words>
  <Application>Microsoft Office PowerPoint</Application>
  <PresentationFormat>On-screen Show (4:3)</PresentationFormat>
  <Paragraphs>173</Paragraphs>
  <Slides>17</Slides>
  <Notes>11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</vt:lpstr>
      <vt:lpstr>Microsoft PowerPoint Presentation</vt:lpstr>
      <vt:lpstr>Staff and student experience  of flipped teaching</vt:lpstr>
      <vt:lpstr>Background</vt:lpstr>
      <vt:lpstr>Rationale for change</vt:lpstr>
      <vt:lpstr>What changed?</vt:lpstr>
      <vt:lpstr>Producing Video Lectures</vt:lpstr>
      <vt:lpstr>My experience, and what students said</vt:lpstr>
      <vt:lpstr>PowerPoint Presentation</vt:lpstr>
      <vt:lpstr>Student response to video lectures</vt:lpstr>
      <vt:lpstr>Student response to video lectures</vt:lpstr>
      <vt:lpstr>PowerPoint Presentation</vt:lpstr>
      <vt:lpstr>New class compared with old style tutorial</vt:lpstr>
      <vt:lpstr>Overall</vt:lpstr>
      <vt:lpstr>Time on Task</vt:lpstr>
      <vt:lpstr>Challenges</vt:lpstr>
      <vt:lpstr>Did it solve the attendance problem?</vt:lpstr>
      <vt:lpstr>What next for me?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Robinson</dc:creator>
  <cp:lastModifiedBy>Mike Robinson</cp:lastModifiedBy>
  <cp:revision>201</cp:revision>
  <cp:lastPrinted>2015-03-24T18:13:50Z</cp:lastPrinted>
  <dcterms:created xsi:type="dcterms:W3CDTF">2013-12-20T12:35:43Z</dcterms:created>
  <dcterms:modified xsi:type="dcterms:W3CDTF">2016-05-20T17:36:37Z</dcterms:modified>
</cp:coreProperties>
</file>